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2" r:id="rId13"/>
    <p:sldId id="273" r:id="rId14"/>
    <p:sldId id="268" r:id="rId15"/>
    <p:sldId id="269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E4E190-9B7E-8C45-A110-CAF61130BC2D}" v="720" dt="2024-02-11T12:00:59.839"/>
    <p1510:client id="{5ED093DF-8348-4C84-911E-8D5AF5DB8356}" v="921" dt="2024-02-11T12:31:29.332"/>
    <p1510:client id="{74D999EE-D80E-45D7-918B-9C5D1DA49E85}" v="1475" dt="2024-02-11T12:31:04.5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20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2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0E3F0-6402-4392-802F-EDD1CC17DC17}" type="datetimeFigureOut">
              <a:rPr lang="es-ES" smtClean="0"/>
              <a:t>11/02/2024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F9748-9A37-44C6-9516-DDEBC39E725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9910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kiko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F9748-9A37-44C6-9516-DDEBC39E7257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5471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kiko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F9748-9A37-44C6-9516-DDEBC39E7257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77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Eduardo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F9748-9A37-44C6-9516-DDEBC39E7257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1206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Kiko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F9748-9A37-44C6-9516-DDEBC39E7257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5865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Carlos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F9748-9A37-44C6-9516-DDEBC39E7257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3943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Eduardo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F9748-9A37-44C6-9516-DDEBC39E7257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7049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Carlos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F9748-9A37-44C6-9516-DDEBC39E7257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3359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Eduardo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F9748-9A37-44C6-9516-DDEBC39E7257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9066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/>
              <a:t>Todos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F9748-9A37-44C6-9516-DDEBC39E7257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9806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9789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84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355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149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2/11/2024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177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3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8643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762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220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070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29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2/11/2024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62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microsoft.com/office/2007/relationships/hdphoto" Target="../media/hdphoto7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microsoft.com/office/2007/relationships/hdphoto" Target="../media/hdphoto6.wdp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6.wdp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hdphoto" Target="../media/hdphoto9.wdp"/><Relationship Id="rId7" Type="http://schemas.microsoft.com/office/2007/relationships/hdphoto" Target="../media/hdphoto10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microsoft.com/office/2007/relationships/hdphoto" Target="../media/hdphoto6.wdp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3.wdp"/><Relationship Id="rId7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microsoft.com/office/2007/relationships/hdphoto" Target="../media/hdphoto4.wdp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14497" y="171809"/>
            <a:ext cx="5763908" cy="3066706"/>
          </a:xfrm>
        </p:spPr>
        <p:txBody>
          <a:bodyPr anchor="b">
            <a:normAutofit/>
          </a:bodyPr>
          <a:lstStyle/>
          <a:p>
            <a:r>
              <a:rPr lang="en-US" sz="6600" dirty="0" err="1"/>
              <a:t>Informática</a:t>
            </a:r>
            <a:r>
              <a:rPr lang="en-US" sz="6600" dirty="0"/>
              <a:t> </a:t>
            </a:r>
            <a:r>
              <a:rPr lang="en-US" sz="6600" dirty="0" err="1"/>
              <a:t>verde</a:t>
            </a:r>
            <a:endParaRPr lang="es-ES" sz="6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14497" y="3238515"/>
            <a:ext cx="4524024" cy="687532"/>
          </a:xfrm>
        </p:spPr>
        <p:txBody>
          <a:bodyPr anchor="t">
            <a:normAutofit/>
          </a:bodyPr>
          <a:lstStyle/>
          <a:p>
            <a:r>
              <a:rPr lang="en-US" dirty="0"/>
              <a:t>PL-04 Grupo 1</a:t>
            </a:r>
            <a:endParaRPr lang="es-E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Imagen 4" descr="Imagen de &lt;a href=&quot;https://www.freepik.es/foto-gratis/teclado-planta-pequena_8726574.htm#query=green%20software&amp;position=1&amp;from_view=search&amp;track=ais&amp;uuid=16c71279-9d3a-488e-b3d5-4b9db65a98d9&quot;&gt;Freepik&lt;/a&gt;Teclado de computadora">
            <a:extLst>
              <a:ext uri="{FF2B5EF4-FFF2-40B4-BE49-F238E27FC236}">
                <a16:creationId xmlns:a16="http://schemas.microsoft.com/office/drawing/2014/main" id="{3A06988B-8A03-C154-2C4F-5A6A7B05349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8" r="32456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6" name="Subtítulo 2">
            <a:extLst>
              <a:ext uri="{FF2B5EF4-FFF2-40B4-BE49-F238E27FC236}">
                <a16:creationId xmlns:a16="http://schemas.microsoft.com/office/drawing/2014/main" id="{E4856426-959C-B0F9-9A3B-12A56D456043}"/>
              </a:ext>
            </a:extLst>
          </p:cNvPr>
          <p:cNvSpPr txBox="1">
            <a:spLocks/>
          </p:cNvSpPr>
          <p:nvPr/>
        </p:nvSpPr>
        <p:spPr>
          <a:xfrm>
            <a:off x="1114497" y="3926047"/>
            <a:ext cx="4524024" cy="1568742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Eduardo Blanco Bielsa</a:t>
            </a:r>
          </a:p>
          <a:p>
            <a:r>
              <a:rPr lang="es-ES" sz="1600" dirty="0"/>
              <a:t>Francisco Coya Abajo</a:t>
            </a:r>
          </a:p>
          <a:p>
            <a:r>
              <a:rPr lang="es-ES" sz="1600" dirty="0"/>
              <a:t>Carlos Diez Fernández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6D73E-66C3-6F69-752C-1FB104B900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A960B654-ABF2-87A3-7C54-E03FF53ACDB3}"/>
              </a:ext>
            </a:extLst>
          </p:cNvPr>
          <p:cNvSpPr txBox="1">
            <a:spLocks/>
          </p:cNvSpPr>
          <p:nvPr/>
        </p:nvSpPr>
        <p:spPr>
          <a:xfrm>
            <a:off x="957602" y="441701"/>
            <a:ext cx="10131739" cy="6190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COMPARATIVA MONITORES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513A8F69-DAC1-D18D-2B99-32909C4CF153}"/>
              </a:ext>
            </a:extLst>
          </p:cNvPr>
          <p:cNvSpPr txBox="1">
            <a:spLocks/>
          </p:cNvSpPr>
          <p:nvPr/>
        </p:nvSpPr>
        <p:spPr>
          <a:xfrm>
            <a:off x="476866" y="4088493"/>
            <a:ext cx="311682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0"/>
              <a:t>Monitor Dell S2421HN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23,8 pulgadas 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1920 x 1080 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37,79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475 kgCO</a:t>
            </a:r>
            <a:r>
              <a:rPr lang="es-ES" sz="1800" b="0" baseline="-25000"/>
              <a:t>2</a:t>
            </a:r>
            <a:r>
              <a:rPr lang="es-ES" sz="1800" b="0"/>
              <a:t>e</a:t>
            </a:r>
          </a:p>
          <a:p>
            <a:pPr algn="ctr"/>
            <a:r>
              <a:rPr lang="es-ES" sz="2000"/>
              <a:t>PRECIO: 128,26€ 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0C789204-8408-A71B-5406-7E3B5633F6FE}"/>
              </a:ext>
            </a:extLst>
          </p:cNvPr>
          <p:cNvSpPr txBox="1">
            <a:spLocks/>
          </p:cNvSpPr>
          <p:nvPr/>
        </p:nvSpPr>
        <p:spPr>
          <a:xfrm>
            <a:off x="8598308" y="4088493"/>
            <a:ext cx="341179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0"/>
              <a:t>Monitor Lenovo G32qc-10 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31,5 pulgadas 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2560 x 1440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78,72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720 kgCO</a:t>
            </a:r>
            <a:r>
              <a:rPr lang="es-ES" sz="1800" b="0" baseline="-25000"/>
              <a:t>2</a:t>
            </a:r>
            <a:r>
              <a:rPr lang="es-ES" sz="1800" b="0"/>
              <a:t>e</a:t>
            </a:r>
          </a:p>
          <a:p>
            <a:pPr algn="ctr"/>
            <a:r>
              <a:rPr lang="es-ES" sz="2000"/>
              <a:t>PRECIO: 414,99€ 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B913C49-5C45-0C1C-6302-3D6E56A0F11C}"/>
              </a:ext>
            </a:extLst>
          </p:cNvPr>
          <p:cNvSpPr txBox="1">
            <a:spLocks/>
          </p:cNvSpPr>
          <p:nvPr/>
        </p:nvSpPr>
        <p:spPr>
          <a:xfrm>
            <a:off x="4390102" y="4088493"/>
            <a:ext cx="341179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0"/>
              <a:t>Monitor                  LG 29WP500-B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29 pulgadas 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2560 x 1080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21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133,95 kgCO</a:t>
            </a:r>
            <a:r>
              <a:rPr lang="es-ES" sz="1800" b="0" baseline="-25000"/>
              <a:t>2</a:t>
            </a:r>
            <a:r>
              <a:rPr lang="es-ES" sz="1800" b="0"/>
              <a:t>e</a:t>
            </a:r>
          </a:p>
          <a:p>
            <a:pPr algn="ctr"/>
            <a:r>
              <a:rPr lang="es-ES" sz="2000"/>
              <a:t>PRECIO: 240,00€ </a:t>
            </a:r>
          </a:p>
          <a:p>
            <a:pPr algn="ctr"/>
            <a:endParaRPr lang="es-ES" sz="2000" b="0"/>
          </a:p>
        </p:txBody>
      </p:sp>
      <p:pic>
        <p:nvPicPr>
          <p:cNvPr id="3" name="Imagen 2" descr="S2421HN">
            <a:extLst>
              <a:ext uri="{FF2B5EF4-FFF2-40B4-BE49-F238E27FC236}">
                <a16:creationId xmlns:a16="http://schemas.microsoft.com/office/drawing/2014/main" id="{8EFB599A-34FF-4D24-2FD1-1EB56DC7A1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23" y="1828800"/>
            <a:ext cx="2480310" cy="2262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Marcador de contenido 10">
            <a:extLst>
              <a:ext uri="{FF2B5EF4-FFF2-40B4-BE49-F238E27FC236}">
                <a16:creationId xmlns:a16="http://schemas.microsoft.com/office/drawing/2014/main" id="{BE2A770F-CEB9-B44B-26FC-B72339C6EE0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2936" b="82936" l="9976" r="89903">
                        <a14:foregroundMark x1="20195" y1="21835" x2="47689" y2="21468"/>
                        <a14:foregroundMark x1="47689" y1="21468" x2="80779" y2="23119"/>
                        <a14:foregroundMark x1="80779" y1="23119" x2="67518" y2="32110"/>
                        <a14:foregroundMark x1="67518" y1="32110" x2="77981" y2="36330"/>
                        <a14:foregroundMark x1="36861" y1="62018" x2="53041" y2="58349"/>
                        <a14:foregroundMark x1="29075" y1="31009" x2="33942" y2="25872"/>
                        <a14:foregroundMark x1="81752" y1="31927" x2="81144" y2="37982"/>
                        <a14:foregroundMark x1="27494" y1="82936" x2="50973" y2="77615"/>
                        <a14:foregroundMark x1="50973" y1="77615" x2="74088" y2="82936"/>
                        <a14:foregroundMark x1="23358" y1="30275" x2="30414" y2="29908"/>
                        <a14:foregroundMark x1="69221" y1="33028" x2="63869" y2="359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496" b="13036"/>
          <a:stretch/>
        </p:blipFill>
        <p:spPr bwMode="auto">
          <a:xfrm>
            <a:off x="3875062" y="1731850"/>
            <a:ext cx="4441873" cy="20753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Imagen 3" descr="Lenovo G32qc-10 31.5&quot; LED Wide QuadHD 144HZ FreeSync Curva">
            <a:extLst>
              <a:ext uri="{FF2B5EF4-FFF2-40B4-BE49-F238E27FC236}">
                <a16:creationId xmlns:a16="http://schemas.microsoft.com/office/drawing/2014/main" id="{45C90A9C-BC3F-7790-1AAE-C92E2926CDE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375" b="92625" l="125" r="97375">
                        <a14:foregroundMark x1="4750" y1="14375" x2="10125" y2="55250"/>
                        <a14:foregroundMark x1="48375" y1="89125" x2="27125" y2="92250"/>
                        <a14:foregroundMark x1="50125" y1="88250" x2="72125" y2="91375"/>
                        <a14:foregroundMark x1="99125" y1="12250" x2="96250" y2="51250"/>
                        <a14:foregroundMark x1="96250" y1="51250" x2="88625" y2="26000"/>
                        <a14:foregroundMark x1="88625" y1="26000" x2="87375" y2="4375"/>
                        <a14:foregroundMark x1="93750" y1="16125" x2="97375" y2="59625"/>
                        <a14:foregroundMark x1="71500" y1="91375" x2="80625" y2="92625"/>
                        <a14:foregroundMark x1="19375" y1="92625" x2="52250" y2="85250"/>
                        <a14:foregroundMark x1="125" y1="17000" x2="500" y2="61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647" y="1659619"/>
            <a:ext cx="2772487" cy="22625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26958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6A8AA9-B188-9030-0252-105F2BD3C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513932-1F57-9F64-8658-770454114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s-ES"/>
              <a:t>Configuración elegida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657670-5F94-23A2-0316-A5AB4AC189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r>
              <a:rPr lang="es-ES"/>
              <a:t>Equipo portátil + monitor</a:t>
            </a:r>
          </a:p>
        </p:txBody>
      </p:sp>
      <p:sp>
        <p:nvSpPr>
          <p:cNvPr id="5129" name="Freeform: Shape 5128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131" name="Freeform: Shape 5130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4E89B24-8610-31B7-AF64-CDE7B8E259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7" r="23934"/>
          <a:stretch/>
        </p:blipFill>
        <p:spPr bwMode="auto"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3" name="Freeform: Shape 5132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63732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rcador de contenido 6" descr="Teclado y ratón de computadora">
            <a:extLst>
              <a:ext uri="{FF2B5EF4-FFF2-40B4-BE49-F238E27FC236}">
                <a16:creationId xmlns:a16="http://schemas.microsoft.com/office/drawing/2014/main" id="{419C0027-730C-D16C-DB36-08FD20FAE6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89" b="93260" l="9988" r="89892">
                        <a14:foregroundMark x1="18532" y1="6583" x2="45367" y2="11285"/>
                        <a14:foregroundMark x1="45367" y1="11285" x2="82671" y2="8777"/>
                        <a14:foregroundMark x1="22744" y1="41536" x2="22623" y2="63166"/>
                        <a14:foregroundMark x1="22623" y1="63166" x2="35740" y2="85266"/>
                        <a14:foregroundMark x1="35740" y1="85266" x2="73045" y2="86677"/>
                        <a14:foregroundMark x1="73045" y1="86677" x2="78099" y2="67555"/>
                        <a14:foregroundMark x1="78700" y1="86364" x2="29122" y2="91066"/>
                        <a14:foregroundMark x1="14801" y1="4859" x2="32732" y2="4859"/>
                        <a14:foregroundMark x1="32732" y1="4859" x2="68111" y2="3762"/>
                        <a14:foregroundMark x1="68111" y1="3762" x2="83394" y2="4859"/>
                        <a14:foregroundMark x1="83394" y1="4859" x2="85560" y2="4545"/>
                        <a14:foregroundMark x1="22262" y1="90282" x2="47653" y2="93260"/>
                        <a14:foregroundMark x1="47653" y1="93260" x2="79543" y2="910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063" y="447957"/>
            <a:ext cx="2306336" cy="1770689"/>
          </a:xfrm>
          <a:prstGeom prst="rect">
            <a:avLst/>
          </a:prstGeom>
        </p:spPr>
      </p:pic>
      <p:pic>
        <p:nvPicPr>
          <p:cNvPr id="3" name="Marcador de contenido 10">
            <a:extLst>
              <a:ext uri="{FF2B5EF4-FFF2-40B4-BE49-F238E27FC236}">
                <a16:creationId xmlns:a16="http://schemas.microsoft.com/office/drawing/2014/main" id="{4B5AD6AA-C90F-DF2B-0B93-2FB960A6A18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2936" b="82936" l="9976" r="89903">
                        <a14:foregroundMark x1="20195" y1="21835" x2="47689" y2="21468"/>
                        <a14:foregroundMark x1="47689" y1="21468" x2="80779" y2="23119"/>
                        <a14:foregroundMark x1="80779" y1="23119" x2="67518" y2="32110"/>
                        <a14:foregroundMark x1="67518" y1="32110" x2="77981" y2="36330"/>
                        <a14:foregroundMark x1="36861" y1="62018" x2="53041" y2="58349"/>
                        <a14:foregroundMark x1="29075" y1="31009" x2="33942" y2="25872"/>
                        <a14:foregroundMark x1="81752" y1="31927" x2="81144" y2="37982"/>
                        <a14:foregroundMark x1="27494" y1="82936" x2="50973" y2="77615"/>
                        <a14:foregroundMark x1="50973" y1="77615" x2="74088" y2="82936"/>
                        <a14:foregroundMark x1="23358" y1="30275" x2="30414" y2="29908"/>
                        <a14:foregroundMark x1="69221" y1="33028" x2="63869" y2="359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496" b="13036"/>
          <a:stretch/>
        </p:blipFill>
        <p:spPr bwMode="auto">
          <a:xfrm>
            <a:off x="6536632" y="447957"/>
            <a:ext cx="3763725" cy="17584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CCF86A70-4243-7AB8-20A7-2AF61594884F}"/>
              </a:ext>
            </a:extLst>
          </p:cNvPr>
          <p:cNvSpPr txBox="1">
            <a:spLocks/>
          </p:cNvSpPr>
          <p:nvPr/>
        </p:nvSpPr>
        <p:spPr>
          <a:xfrm>
            <a:off x="1741829" y="2220571"/>
            <a:ext cx="3562805" cy="4245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/>
              <a:t>Apple </a:t>
            </a:r>
            <a:r>
              <a:rPr lang="es-ES" sz="2000" err="1"/>
              <a:t>Macbook</a:t>
            </a:r>
            <a:r>
              <a:rPr lang="es-ES" sz="2000"/>
              <a:t> Air 13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8CB4B29E-E6D4-AE49-2CA8-1D5E58D62E5D}"/>
              </a:ext>
            </a:extLst>
          </p:cNvPr>
          <p:cNvSpPr txBox="1">
            <a:spLocks/>
          </p:cNvSpPr>
          <p:nvPr/>
        </p:nvSpPr>
        <p:spPr>
          <a:xfrm>
            <a:off x="6722604" y="2220572"/>
            <a:ext cx="3562805" cy="4245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/>
              <a:t>LG 29WP500-B 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FA6ED9A9-5485-639E-AEC4-EC1968C3C4DA}"/>
              </a:ext>
            </a:extLst>
          </p:cNvPr>
          <p:cNvSpPr txBox="1">
            <a:spLocks/>
          </p:cNvSpPr>
          <p:nvPr/>
        </p:nvSpPr>
        <p:spPr>
          <a:xfrm>
            <a:off x="7317042" y="2582490"/>
            <a:ext cx="2202906" cy="6315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400" b="0" dirty="0"/>
              <a:t>21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400" b="0" dirty="0"/>
              <a:t>133,95 kgCO</a:t>
            </a:r>
            <a:r>
              <a:rPr lang="es-ES" sz="1400" b="0" baseline="-25000" dirty="0"/>
              <a:t>2</a:t>
            </a:r>
            <a:r>
              <a:rPr lang="es-ES" sz="1400" b="0" dirty="0"/>
              <a:t>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400" b="0" dirty="0"/>
              <a:t>240,00 €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B1099A1A-F678-E39F-101F-CDF3A7D52E38}"/>
              </a:ext>
            </a:extLst>
          </p:cNvPr>
          <p:cNvSpPr txBox="1">
            <a:spLocks/>
          </p:cNvSpPr>
          <p:nvPr/>
        </p:nvSpPr>
        <p:spPr>
          <a:xfrm>
            <a:off x="2582810" y="2582488"/>
            <a:ext cx="2202906" cy="6315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400" b="0" dirty="0"/>
              <a:t>12,775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400" b="0" dirty="0"/>
              <a:t>171 kgCO</a:t>
            </a:r>
            <a:r>
              <a:rPr lang="es-ES" sz="1400" b="0" baseline="-25000" dirty="0"/>
              <a:t>2</a:t>
            </a:r>
            <a:r>
              <a:rPr lang="es-ES" sz="1400" b="0" dirty="0"/>
              <a:t>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400" b="0" dirty="0"/>
              <a:t>1.878,00€ 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7BA2D347-FC34-A031-45E8-21EE27774A5A}"/>
              </a:ext>
            </a:extLst>
          </p:cNvPr>
          <p:cNvCxnSpPr>
            <a:cxnSpLocks/>
          </p:cNvCxnSpPr>
          <p:nvPr/>
        </p:nvCxnSpPr>
        <p:spPr>
          <a:xfrm>
            <a:off x="1476462" y="4046494"/>
            <a:ext cx="9068499" cy="0"/>
          </a:xfrm>
          <a:prstGeom prst="line">
            <a:avLst/>
          </a:prstGeom>
          <a:ln w="381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ítulo 1">
            <a:extLst>
              <a:ext uri="{FF2B5EF4-FFF2-40B4-BE49-F238E27FC236}">
                <a16:creationId xmlns:a16="http://schemas.microsoft.com/office/drawing/2014/main" id="{4E42A684-A7B1-36DF-BB83-BFD012E77BB7}"/>
              </a:ext>
            </a:extLst>
          </p:cNvPr>
          <p:cNvSpPr txBox="1">
            <a:spLocks/>
          </p:cNvSpPr>
          <p:nvPr/>
        </p:nvSpPr>
        <p:spPr>
          <a:xfrm>
            <a:off x="8910469" y="3318811"/>
            <a:ext cx="1634492" cy="727683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X 300</a:t>
            </a:r>
            <a:endParaRPr lang="es-ES" sz="280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A552564-EED5-7960-201C-CFB014576140}"/>
              </a:ext>
            </a:extLst>
          </p:cNvPr>
          <p:cNvSpPr txBox="1">
            <a:spLocks/>
          </p:cNvSpPr>
          <p:nvPr/>
        </p:nvSpPr>
        <p:spPr>
          <a:xfrm>
            <a:off x="1569701" y="4283073"/>
            <a:ext cx="5719378" cy="1383369"/>
          </a:xfrm>
          <a:prstGeom prst="rect">
            <a:avLst/>
          </a:prstGeom>
        </p:spPr>
        <p:txBody>
          <a:bodyPr vert="horz" lIns="109728" tIns="109728" rIns="109728" bIns="91440" rtlCol="0" anchor="t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Huella de carbono TOTAL</a:t>
            </a:r>
            <a:r>
              <a:rPr lang="es-ES" sz="1800" b="0" dirty="0"/>
              <a:t>: Sobre 91,49 Toneladas CO</a:t>
            </a:r>
            <a:r>
              <a:rPr lang="es-ES" sz="1800" b="0" baseline="-25000" dirty="0"/>
              <a:t>2</a:t>
            </a:r>
            <a:r>
              <a:rPr lang="es-ES" sz="1800" b="0" dirty="0"/>
              <a:t>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Consumo medio TOTAL</a:t>
            </a:r>
            <a:r>
              <a:rPr lang="es-ES" sz="1800" b="0" dirty="0"/>
              <a:t>: 7333,5 kWh (~550,82€)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B2A30123-7E1D-3AF8-FA46-E85B89A8ADAC}"/>
              </a:ext>
            </a:extLst>
          </p:cNvPr>
          <p:cNvSpPr txBox="1">
            <a:spLocks/>
          </p:cNvSpPr>
          <p:nvPr/>
        </p:nvSpPr>
        <p:spPr>
          <a:xfrm>
            <a:off x="1640845" y="5838709"/>
            <a:ext cx="5648233" cy="727683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PRECIO TOTAL: </a:t>
            </a:r>
            <a:r>
              <a:rPr lang="en-US" sz="2800" b="0" dirty="0"/>
              <a:t>635.950,82€</a:t>
            </a:r>
            <a:endParaRPr lang="es-ES" sz="2800" b="0" dirty="0"/>
          </a:p>
        </p:txBody>
      </p:sp>
    </p:spTree>
    <p:extLst>
      <p:ext uri="{BB962C8B-B14F-4D97-AF65-F5344CB8AC3E}">
        <p14:creationId xmlns:p14="http://schemas.microsoft.com/office/powerpoint/2010/main" val="1490787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8C0A39-183A-A5D1-CF4E-5D5814B291CC}"/>
              </a:ext>
            </a:extLst>
          </p:cNvPr>
          <p:cNvSpPr txBox="1">
            <a:spLocks/>
          </p:cNvSpPr>
          <p:nvPr/>
        </p:nvSpPr>
        <p:spPr>
          <a:xfrm>
            <a:off x="979816" y="981807"/>
            <a:ext cx="4480672" cy="6190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</a:t>
            </a:r>
            <a:r>
              <a:rPr lang="es-ES" dirty="0"/>
              <a:t>quipos previos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09C4D1EA-AA78-4A82-4B25-C086C4213D54}"/>
              </a:ext>
            </a:extLst>
          </p:cNvPr>
          <p:cNvSpPr txBox="1">
            <a:spLocks/>
          </p:cNvSpPr>
          <p:nvPr/>
        </p:nvSpPr>
        <p:spPr>
          <a:xfrm>
            <a:off x="5939569" y="3462719"/>
            <a:ext cx="5719378" cy="1383369"/>
          </a:xfrm>
          <a:prstGeom prst="rect">
            <a:avLst/>
          </a:prstGeom>
        </p:spPr>
        <p:txBody>
          <a:bodyPr vert="horz" lIns="109728" tIns="109728" rIns="109728" bIns="91440" rtlCol="0" anchor="t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Huella de carbono TOTAL</a:t>
            </a:r>
            <a:r>
              <a:rPr lang="es-ES" sz="1800" b="0" dirty="0"/>
              <a:t>: Sobre 91,49 Toneladas CO</a:t>
            </a:r>
            <a:r>
              <a:rPr lang="es-ES" sz="1800" b="0" baseline="-25000" dirty="0"/>
              <a:t>2</a:t>
            </a:r>
            <a:r>
              <a:rPr lang="es-ES" sz="1800" b="0" dirty="0"/>
              <a:t>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Consumo medio TOTAL</a:t>
            </a:r>
            <a:r>
              <a:rPr lang="es-ES" sz="1800" b="0" dirty="0"/>
              <a:t>: 7333,5 kWh (~550,82€)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57267FE3-5ADE-9B29-1F12-B0AFBA3CB37C}"/>
              </a:ext>
            </a:extLst>
          </p:cNvPr>
          <p:cNvSpPr txBox="1">
            <a:spLocks/>
          </p:cNvSpPr>
          <p:nvPr/>
        </p:nvSpPr>
        <p:spPr>
          <a:xfrm>
            <a:off x="6010714" y="5018355"/>
            <a:ext cx="5648233" cy="727683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PRECIO TOTAL: </a:t>
            </a:r>
            <a:r>
              <a:rPr lang="en-US" sz="2800" b="0" dirty="0"/>
              <a:t>635.950,82€</a:t>
            </a:r>
            <a:endParaRPr lang="es-ES" sz="2800" b="0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A2EA85D-ED99-69FC-1CFD-6393C8474DAD}"/>
              </a:ext>
            </a:extLst>
          </p:cNvPr>
          <p:cNvSpPr txBox="1">
            <a:spLocks/>
          </p:cNvSpPr>
          <p:nvPr/>
        </p:nvSpPr>
        <p:spPr>
          <a:xfrm>
            <a:off x="291336" y="3462719"/>
            <a:ext cx="5719378" cy="1383369"/>
          </a:xfrm>
          <a:prstGeom prst="rect">
            <a:avLst/>
          </a:prstGeom>
        </p:spPr>
        <p:txBody>
          <a:bodyPr vert="horz" lIns="109728" tIns="109728" rIns="109728" bIns="91440" rtlCol="0" anchor="t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Huella de carbono TOTAL</a:t>
            </a:r>
            <a:r>
              <a:rPr lang="es-ES" sz="1800" b="0" dirty="0"/>
              <a:t>: Sobre 210 Toneladas CO</a:t>
            </a:r>
            <a:r>
              <a:rPr lang="es-ES" sz="1800" b="0" baseline="-25000" dirty="0"/>
              <a:t>2</a:t>
            </a:r>
            <a:r>
              <a:rPr lang="es-ES" sz="1800" b="0" dirty="0"/>
              <a:t>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Consumo medio TOTAL</a:t>
            </a:r>
            <a:r>
              <a:rPr lang="es-ES" sz="1800" b="0" dirty="0"/>
              <a:t>: 17.466 kWh (~1311,87€)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CF4FD7C5-B222-3AD2-B4C3-37062A119DCF}"/>
              </a:ext>
            </a:extLst>
          </p:cNvPr>
          <p:cNvSpPr txBox="1">
            <a:spLocks/>
          </p:cNvSpPr>
          <p:nvPr/>
        </p:nvSpPr>
        <p:spPr>
          <a:xfrm>
            <a:off x="362480" y="5018355"/>
            <a:ext cx="5648233" cy="727683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PRECIO TOTAL: </a:t>
            </a:r>
            <a:r>
              <a:rPr lang="en-US" sz="2800" b="0" dirty="0"/>
              <a:t>289.311,87€</a:t>
            </a:r>
            <a:endParaRPr lang="es-ES" sz="2800" b="0" dirty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44F22919-17CE-A221-0F2D-2DF38B62111B}"/>
              </a:ext>
            </a:extLst>
          </p:cNvPr>
          <p:cNvCxnSpPr>
            <a:cxnSpLocks/>
          </p:cNvCxnSpPr>
          <p:nvPr/>
        </p:nvCxnSpPr>
        <p:spPr>
          <a:xfrm>
            <a:off x="5939569" y="3299259"/>
            <a:ext cx="0" cy="2531444"/>
          </a:xfrm>
          <a:prstGeom prst="line">
            <a:avLst/>
          </a:prstGeom>
          <a:ln w="381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DFEECA25-9903-B211-BB2A-7E52BB32C3FE}"/>
              </a:ext>
            </a:extLst>
          </p:cNvPr>
          <p:cNvSpPr txBox="1">
            <a:spLocks/>
          </p:cNvSpPr>
          <p:nvPr/>
        </p:nvSpPr>
        <p:spPr>
          <a:xfrm>
            <a:off x="6592478" y="995380"/>
            <a:ext cx="4480672" cy="6190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</a:t>
            </a:r>
            <a:r>
              <a:rPr lang="es-ES" dirty="0"/>
              <a:t>quipos nuevos</a:t>
            </a:r>
          </a:p>
        </p:txBody>
      </p:sp>
      <p:pic>
        <p:nvPicPr>
          <p:cNvPr id="12" name="Marcador de contenido 6" descr="Teclado y ratón de computadora">
            <a:extLst>
              <a:ext uri="{FF2B5EF4-FFF2-40B4-BE49-F238E27FC236}">
                <a16:creationId xmlns:a16="http://schemas.microsoft.com/office/drawing/2014/main" id="{D34816CB-D0B4-A686-697F-199F9B4B65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89" b="93260" l="9988" r="89892">
                        <a14:foregroundMark x1="18532" y1="6583" x2="45367" y2="11285"/>
                        <a14:foregroundMark x1="45367" y1="11285" x2="82671" y2="8777"/>
                        <a14:foregroundMark x1="22744" y1="41536" x2="22623" y2="63166"/>
                        <a14:foregroundMark x1="22623" y1="63166" x2="35740" y2="85266"/>
                        <a14:foregroundMark x1="35740" y1="85266" x2="73045" y2="86677"/>
                        <a14:foregroundMark x1="73045" y1="86677" x2="78099" y2="67555"/>
                        <a14:foregroundMark x1="78700" y1="86364" x2="29122" y2="91066"/>
                        <a14:foregroundMark x1="14801" y1="4859" x2="32732" y2="4859"/>
                        <a14:foregroundMark x1="32732" y1="4859" x2="68111" y2="3762"/>
                        <a14:foregroundMark x1="68111" y1="3762" x2="83394" y2="4859"/>
                        <a14:foregroundMark x1="83394" y1="4859" x2="85560" y2="4545"/>
                        <a14:foregroundMark x1="22262" y1="90282" x2="47653" y2="93260"/>
                        <a14:foregroundMark x1="47653" y1="93260" x2="79543" y2="910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92478" y="2131487"/>
            <a:ext cx="1280149" cy="982834"/>
          </a:xfrm>
          <a:prstGeom prst="rect">
            <a:avLst/>
          </a:prstGeom>
        </p:spPr>
      </p:pic>
      <p:pic>
        <p:nvPicPr>
          <p:cNvPr id="13" name="Marcador de contenido 10">
            <a:extLst>
              <a:ext uri="{FF2B5EF4-FFF2-40B4-BE49-F238E27FC236}">
                <a16:creationId xmlns:a16="http://schemas.microsoft.com/office/drawing/2014/main" id="{EBC7F61F-7EBA-7157-87F1-57A41425384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2936" b="82936" l="9976" r="89903">
                        <a14:foregroundMark x1="20195" y1="21835" x2="47689" y2="21468"/>
                        <a14:foregroundMark x1="47689" y1="21468" x2="80779" y2="23119"/>
                        <a14:foregroundMark x1="80779" y1="23119" x2="67518" y2="32110"/>
                        <a14:foregroundMark x1="67518" y1="32110" x2="77981" y2="36330"/>
                        <a14:foregroundMark x1="36861" y1="62018" x2="53041" y2="58349"/>
                        <a14:foregroundMark x1="29075" y1="31009" x2="33942" y2="25872"/>
                        <a14:foregroundMark x1="81752" y1="31927" x2="81144" y2="37982"/>
                        <a14:foregroundMark x1="27494" y1="82936" x2="50973" y2="77615"/>
                        <a14:foregroundMark x1="50973" y1="77615" x2="74088" y2="82936"/>
                        <a14:foregroundMark x1="23358" y1="30275" x2="30414" y2="29908"/>
                        <a14:foregroundMark x1="69221" y1="33028" x2="63869" y2="359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496" b="13036"/>
          <a:stretch/>
        </p:blipFill>
        <p:spPr bwMode="auto">
          <a:xfrm flipH="1">
            <a:off x="8424083" y="2168976"/>
            <a:ext cx="2089084" cy="976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Imagen 13" descr="Dell 19 Monitor - E1916HV 1">
            <a:extLst>
              <a:ext uri="{FF2B5EF4-FFF2-40B4-BE49-F238E27FC236}">
                <a16:creationId xmlns:a16="http://schemas.microsoft.com/office/drawing/2014/main" id="{B261E46D-4283-E98A-01E7-87AFCC5B986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7200" r="93400">
                        <a14:foregroundMark x1="90600" y1="32600" x2="90600" y2="32600"/>
                        <a14:foregroundMark x1="93400" y1="32600" x2="93400" y2="32600"/>
                        <a14:foregroundMark x1="7200" y1="22800" x2="7200" y2="22800"/>
                        <a14:foregroundMark x1="53400" y1="81000" x2="53400" y2="81000"/>
                        <a14:foregroundMark x1="63400" y1="85400" x2="63400" y2="85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53816" y="1949689"/>
            <a:ext cx="1195338" cy="1195338"/>
          </a:xfrm>
          <a:prstGeom prst="rect">
            <a:avLst/>
          </a:prstGeom>
          <a:noFill/>
        </p:spPr>
      </p:pic>
      <p:pic>
        <p:nvPicPr>
          <p:cNvPr id="15" name="Imagen 14" descr="Notebook HP ProBook 450 G6">
            <a:extLst>
              <a:ext uri="{FF2B5EF4-FFF2-40B4-BE49-F238E27FC236}">
                <a16:creationId xmlns:a16="http://schemas.microsoft.com/office/drawing/2014/main" id="{2C0425B2-57D1-7683-3947-8B4ED3F5D5A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77803" y="1949689"/>
            <a:ext cx="1763020" cy="132226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9625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E994F1-A14A-943F-B3A3-F6B6F4B51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2" name="Rectangle 6161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Foto gratuita cerrar colección de letreros ambientales">
            <a:extLst>
              <a:ext uri="{FF2B5EF4-FFF2-40B4-BE49-F238E27FC236}">
                <a16:creationId xmlns:a16="http://schemas.microsoft.com/office/drawing/2014/main" id="{14F8F89F-17ED-7BCB-234E-7307F50ED5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84" b="812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64" name="Rectangle 6163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739F39-4CCB-9DBD-5F79-8F1C5AD4EC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Conclusión</a:t>
            </a:r>
          </a:p>
        </p:txBody>
      </p:sp>
    </p:spTree>
    <p:extLst>
      <p:ext uri="{BB962C8B-B14F-4D97-AF65-F5344CB8AC3E}">
        <p14:creationId xmlns:p14="http://schemas.microsoft.com/office/powerpoint/2010/main" val="332715009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333163-56EB-2404-F820-9F92149BB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3" name="Rectangle 717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B9AC054-9BD4-5426-E7EC-BC33497F96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r>
              <a:rPr lang="es-ES"/>
              <a:t>Gracias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E6D95B90-C754-51AE-E8AE-4B87C1741C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500" b="1">
                <a:latin typeface="+mj-lt"/>
              </a:rPr>
              <a:t>PL-04 Grupo 1</a:t>
            </a:r>
            <a:endParaRPr lang="es-ES" sz="1500" b="1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s-ES" sz="1500">
                <a:latin typeface="+mj-lt"/>
              </a:rPr>
              <a:t>Eduardo Blanco Bielsa · Francisco Coya Abajo · Carlos Diez Fernández</a:t>
            </a:r>
          </a:p>
          <a:p>
            <a:pPr>
              <a:lnSpc>
                <a:spcPct val="120000"/>
              </a:lnSpc>
            </a:pPr>
            <a:endParaRPr lang="es-ES" sz="1500"/>
          </a:p>
        </p:txBody>
      </p:sp>
      <p:sp>
        <p:nvSpPr>
          <p:cNvPr id="7184" name="Freeform: Shape 7176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185" name="Freeform: Shape 7178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186" name="Freeform: Shape 7180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170" name="Picture 2" descr="Thumbnail 3 of 3, Sticker, I are programmer cat programmer meme vintage designed and sold by NestorFernandez.">
            <a:extLst>
              <a:ext uri="{FF2B5EF4-FFF2-40B4-BE49-F238E27FC236}">
                <a16:creationId xmlns:a16="http://schemas.microsoft.com/office/drawing/2014/main" id="{37C06FF9-60BF-2F09-7BC1-CF605491FD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683" y="696428"/>
            <a:ext cx="3885497" cy="518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47640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Imagen 6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0976E30D-F143-38FE-4212-C9F880207AD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" r="-1" b="3520"/>
          <a:stretch/>
        </p:blipFill>
        <p:spPr>
          <a:xfrm>
            <a:off x="4691118" y="1"/>
            <a:ext cx="7500882" cy="6857999"/>
          </a:xfrm>
          <a:custGeom>
            <a:avLst/>
            <a:gdLst/>
            <a:ahLst/>
            <a:cxnLst/>
            <a:rect l="l" t="t" r="r" b="b"/>
            <a:pathLst>
              <a:path w="7500882" h="6857999">
                <a:moveTo>
                  <a:pt x="898230" y="0"/>
                </a:moveTo>
                <a:lnTo>
                  <a:pt x="7500882" y="0"/>
                </a:lnTo>
                <a:lnTo>
                  <a:pt x="7500882" y="6857999"/>
                </a:lnTo>
                <a:lnTo>
                  <a:pt x="0" y="6857999"/>
                </a:lnTo>
                <a:lnTo>
                  <a:pt x="114106" y="6780598"/>
                </a:lnTo>
                <a:cubicBezTo>
                  <a:pt x="291579" y="6653107"/>
                  <a:pt x="465794" y="6515396"/>
                  <a:pt x="641619" y="6374813"/>
                </a:cubicBezTo>
                <a:cubicBezTo>
                  <a:pt x="1607125" y="5602838"/>
                  <a:pt x="2555378" y="4969130"/>
                  <a:pt x="2555378" y="3621655"/>
                </a:cubicBezTo>
                <a:cubicBezTo>
                  <a:pt x="2555378" y="2093191"/>
                  <a:pt x="1969579" y="754640"/>
                  <a:pt x="920818" y="14996"/>
                </a:cubicBezTo>
                <a:close/>
              </a:path>
            </a:pathLst>
          </a:cu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0BA56A81-C9DD-4EBA-9E13-32FFB51CF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" y="0"/>
            <a:ext cx="7307402" cy="6858000"/>
          </a:xfrm>
          <a:custGeom>
            <a:avLst/>
            <a:gdLst>
              <a:gd name="connsiteX0" fmla="*/ 0 w 7097265"/>
              <a:gd name="connsiteY0" fmla="*/ 0 h 6858000"/>
              <a:gd name="connsiteX1" fmla="*/ 5474242 w 7097265"/>
              <a:gd name="connsiteY1" fmla="*/ 0 h 6858000"/>
              <a:gd name="connsiteX2" fmla="*/ 5496366 w 7097265"/>
              <a:gd name="connsiteY2" fmla="*/ 14997 h 6858000"/>
              <a:gd name="connsiteX3" fmla="*/ 7097265 w 7097265"/>
              <a:gd name="connsiteY3" fmla="*/ 3621656 h 6858000"/>
              <a:gd name="connsiteX4" fmla="*/ 5222916 w 7097265"/>
              <a:gd name="connsiteY4" fmla="*/ 6374814 h 6858000"/>
              <a:gd name="connsiteX5" fmla="*/ 4706267 w 7097265"/>
              <a:gd name="connsiteY5" fmla="*/ 6780599 h 6858000"/>
              <a:gd name="connsiteX6" fmla="*/ 4594511 w 7097265"/>
              <a:gd name="connsiteY6" fmla="*/ 6858000 h 6858000"/>
              <a:gd name="connsiteX7" fmla="*/ 0 w 709726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7265" h="6858000">
                <a:moveTo>
                  <a:pt x="0" y="0"/>
                </a:moveTo>
                <a:lnTo>
                  <a:pt x="5474242" y="0"/>
                </a:lnTo>
                <a:lnTo>
                  <a:pt x="5496366" y="14997"/>
                </a:lnTo>
                <a:cubicBezTo>
                  <a:pt x="6523529" y="754641"/>
                  <a:pt x="7097265" y="2093192"/>
                  <a:pt x="7097265" y="3621656"/>
                </a:cubicBezTo>
                <a:cubicBezTo>
                  <a:pt x="7097265" y="4969131"/>
                  <a:pt x="6168540" y="5602839"/>
                  <a:pt x="5222916" y="6374814"/>
                </a:cubicBezTo>
                <a:cubicBezTo>
                  <a:pt x="5050713" y="6515397"/>
                  <a:pt x="4880085" y="6653108"/>
                  <a:pt x="4706267" y="6780599"/>
                </a:cubicBezTo>
                <a:lnTo>
                  <a:pt x="459451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03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4D42917-C729-67C6-C8A9-FFF785025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4780129" cy="1639888"/>
          </a:xfrm>
        </p:spPr>
        <p:txBody>
          <a:bodyPr anchor="b">
            <a:normAutofit/>
          </a:bodyPr>
          <a:lstStyle/>
          <a:p>
            <a:r>
              <a:rPr lang="es-ES"/>
              <a:t>Contenido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D1AAD8-CFB6-1E19-80B4-FD0E3DA20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518" y="2312988"/>
            <a:ext cx="5368525" cy="365125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S"/>
              <a:t>Equipo previo</a:t>
            </a:r>
          </a:p>
          <a:p>
            <a:pPr marL="342900" indent="-342900">
              <a:buFont typeface="+mj-lt"/>
              <a:buAutoNum type="arabicPeriod"/>
            </a:pPr>
            <a:r>
              <a:rPr lang="es-ES"/>
              <a:t>Gama baja</a:t>
            </a:r>
          </a:p>
          <a:p>
            <a:pPr marL="342900" indent="-342900">
              <a:buFont typeface="+mj-lt"/>
              <a:buAutoNum type="arabicPeriod"/>
            </a:pPr>
            <a:r>
              <a:rPr lang="es-ES"/>
              <a:t>Gama media</a:t>
            </a:r>
          </a:p>
          <a:p>
            <a:pPr marL="342900" indent="-342900">
              <a:buFont typeface="+mj-lt"/>
              <a:buAutoNum type="arabicPeriod"/>
            </a:pPr>
            <a:r>
              <a:rPr lang="es-ES"/>
              <a:t>Gama alta</a:t>
            </a:r>
          </a:p>
          <a:p>
            <a:pPr marL="342900" indent="-342900">
              <a:buFont typeface="+mj-lt"/>
              <a:buAutoNum type="arabicPeriod"/>
            </a:pPr>
            <a:r>
              <a:rPr lang="es-ES"/>
              <a:t>Comparativa monitores</a:t>
            </a:r>
          </a:p>
          <a:p>
            <a:pPr marL="342900" indent="-342900">
              <a:buFont typeface="+mj-lt"/>
              <a:buAutoNum type="arabicPeriod"/>
            </a:pPr>
            <a:r>
              <a:rPr lang="es-ES"/>
              <a:t>Opción elegida</a:t>
            </a:r>
          </a:p>
          <a:p>
            <a:pPr marL="342900" indent="-342900">
              <a:buFont typeface="+mj-lt"/>
              <a:buAutoNum type="arabicPeriod"/>
            </a:pPr>
            <a:r>
              <a:rPr lang="es-ES"/>
              <a:t>Conclusión</a:t>
            </a:r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380935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9E85769A-34B7-4E26-8919-D5FA94CA1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9A7200-BD0C-7657-1A4B-05CCEBF7B4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377583"/>
            <a:ext cx="5624118" cy="1286471"/>
          </a:xfrm>
        </p:spPr>
        <p:txBody>
          <a:bodyPr anchor="b">
            <a:normAutofit/>
          </a:bodyPr>
          <a:lstStyle/>
          <a:p>
            <a:r>
              <a:rPr lang="en-US" dirty="0" err="1"/>
              <a:t>Equipo</a:t>
            </a:r>
            <a:r>
              <a:rPr lang="en-US" dirty="0"/>
              <a:t> </a:t>
            </a:r>
            <a:r>
              <a:rPr lang="en-US" dirty="0" err="1"/>
              <a:t>previo</a:t>
            </a:r>
            <a:endParaRPr lang="es-ES" dirty="0"/>
          </a:p>
        </p:txBody>
      </p:sp>
      <p:sp>
        <p:nvSpPr>
          <p:cNvPr id="1044" name="Freeform: Shape 1043">
            <a:extLst>
              <a:ext uri="{FF2B5EF4-FFF2-40B4-BE49-F238E27FC236}">
                <a16:creationId xmlns:a16="http://schemas.microsoft.com/office/drawing/2014/main" id="{36808283-A1DB-43B4-A966-F9598351A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9884" y="1"/>
            <a:ext cx="4160139" cy="2705499"/>
          </a:xfrm>
          <a:custGeom>
            <a:avLst/>
            <a:gdLst>
              <a:gd name="connsiteX0" fmla="*/ 287297 w 4160139"/>
              <a:gd name="connsiteY0" fmla="*/ 0 h 2705499"/>
              <a:gd name="connsiteX1" fmla="*/ 3995256 w 4160139"/>
              <a:gd name="connsiteY1" fmla="*/ 0 h 2705499"/>
              <a:gd name="connsiteX2" fmla="*/ 4034877 w 4160139"/>
              <a:gd name="connsiteY2" fmla="*/ 103389 h 2705499"/>
              <a:gd name="connsiteX3" fmla="*/ 4160139 w 4160139"/>
              <a:gd name="connsiteY3" fmla="*/ 910537 h 2705499"/>
              <a:gd name="connsiteX4" fmla="*/ 3944007 w 4160139"/>
              <a:gd name="connsiteY4" fmla="*/ 1507609 h 2705499"/>
              <a:gd name="connsiteX5" fmla="*/ 3304097 w 4160139"/>
              <a:gd name="connsiteY5" fmla="*/ 2063570 h 2705499"/>
              <a:gd name="connsiteX6" fmla="*/ 3163402 w 4160139"/>
              <a:gd name="connsiteY6" fmla="*/ 2169920 h 2705499"/>
              <a:gd name="connsiteX7" fmla="*/ 2007312 w 4160139"/>
              <a:gd name="connsiteY7" fmla="*/ 2705499 h 2705499"/>
              <a:gd name="connsiteX8" fmla="*/ 484397 w 4160139"/>
              <a:gd name="connsiteY8" fmla="*/ 1834932 h 2705499"/>
              <a:gd name="connsiteX9" fmla="*/ 322099 w 4160139"/>
              <a:gd name="connsiteY9" fmla="*/ 1612216 h 2705499"/>
              <a:gd name="connsiteX10" fmla="*/ 0 w 4160139"/>
              <a:gd name="connsiteY10" fmla="*/ 910537 h 2705499"/>
              <a:gd name="connsiteX11" fmla="*/ 194617 w 4160139"/>
              <a:gd name="connsiteY11" fmla="*/ 154855 h 270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60139" h="2705499">
                <a:moveTo>
                  <a:pt x="287297" y="0"/>
                </a:moveTo>
                <a:lnTo>
                  <a:pt x="3995256" y="0"/>
                </a:lnTo>
                <a:lnTo>
                  <a:pt x="4034877" y="103389"/>
                </a:lnTo>
                <a:cubicBezTo>
                  <a:pt x="4117064" y="350002"/>
                  <a:pt x="4160139" y="623018"/>
                  <a:pt x="4160139" y="910537"/>
                </a:cubicBezTo>
                <a:cubicBezTo>
                  <a:pt x="4160139" y="1139959"/>
                  <a:pt x="4093451" y="1324089"/>
                  <a:pt x="3944007" y="1507609"/>
                </a:cubicBezTo>
                <a:cubicBezTo>
                  <a:pt x="3787690" y="1699579"/>
                  <a:pt x="3552811" y="1876392"/>
                  <a:pt x="3304097" y="2063570"/>
                </a:cubicBezTo>
                <a:cubicBezTo>
                  <a:pt x="3258210" y="2098062"/>
                  <a:pt x="3210805" y="2133774"/>
                  <a:pt x="3163402" y="2169920"/>
                </a:cubicBezTo>
                <a:cubicBezTo>
                  <a:pt x="2739085" y="2493411"/>
                  <a:pt x="2429395" y="2705499"/>
                  <a:pt x="2007312" y="2705499"/>
                </a:cubicBezTo>
                <a:cubicBezTo>
                  <a:pt x="1364186" y="2705499"/>
                  <a:pt x="908715" y="2445156"/>
                  <a:pt x="484397" y="1834932"/>
                </a:cubicBezTo>
                <a:cubicBezTo>
                  <a:pt x="428870" y="1755060"/>
                  <a:pt x="374591" y="1682420"/>
                  <a:pt x="322099" y="1612216"/>
                </a:cubicBezTo>
                <a:cubicBezTo>
                  <a:pt x="104539" y="1321127"/>
                  <a:pt x="0" y="1169747"/>
                  <a:pt x="0" y="910537"/>
                </a:cubicBezTo>
                <a:cubicBezTo>
                  <a:pt x="0" y="653156"/>
                  <a:pt x="65526" y="398909"/>
                  <a:pt x="194617" y="15485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46" name="Freeform: Shape 1045">
            <a:extLst>
              <a:ext uri="{FF2B5EF4-FFF2-40B4-BE49-F238E27FC236}">
                <a16:creationId xmlns:a16="http://schemas.microsoft.com/office/drawing/2014/main" id="{6B881382-2905-40A6-B674-0F8E1249E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3627" y="1"/>
            <a:ext cx="3932649" cy="2526221"/>
          </a:xfrm>
          <a:custGeom>
            <a:avLst/>
            <a:gdLst>
              <a:gd name="connsiteX0" fmla="*/ 327220 w 3932649"/>
              <a:gd name="connsiteY0" fmla="*/ 0 h 2526221"/>
              <a:gd name="connsiteX1" fmla="*/ 3746109 w 3932649"/>
              <a:gd name="connsiteY1" fmla="*/ 0 h 2526221"/>
              <a:gd name="connsiteX2" fmla="*/ 3749094 w 3932649"/>
              <a:gd name="connsiteY2" fmla="*/ 5803 h 2526221"/>
              <a:gd name="connsiteX3" fmla="*/ 3932649 w 3932649"/>
              <a:gd name="connsiteY3" fmla="*/ 899994 h 2526221"/>
              <a:gd name="connsiteX4" fmla="*/ 3728337 w 3932649"/>
              <a:gd name="connsiteY4" fmla="*/ 1440938 h 2526221"/>
              <a:gd name="connsiteX5" fmla="*/ 3123419 w 3932649"/>
              <a:gd name="connsiteY5" fmla="*/ 1944636 h 2526221"/>
              <a:gd name="connsiteX6" fmla="*/ 2990418 w 3932649"/>
              <a:gd name="connsiteY6" fmla="*/ 2040989 h 2526221"/>
              <a:gd name="connsiteX7" fmla="*/ 1897546 w 3932649"/>
              <a:gd name="connsiteY7" fmla="*/ 2526221 h 2526221"/>
              <a:gd name="connsiteX8" fmla="*/ 457909 w 3932649"/>
              <a:gd name="connsiteY8" fmla="*/ 1737492 h 2526221"/>
              <a:gd name="connsiteX9" fmla="*/ 304485 w 3932649"/>
              <a:gd name="connsiteY9" fmla="*/ 1535712 h 2526221"/>
              <a:gd name="connsiteX10" fmla="*/ 0 w 3932649"/>
              <a:gd name="connsiteY10" fmla="*/ 899994 h 2526221"/>
              <a:gd name="connsiteX11" fmla="*/ 183974 w 3932649"/>
              <a:gd name="connsiteY11" fmla="*/ 215351 h 2526221"/>
              <a:gd name="connsiteX12" fmla="*/ 283080 w 3932649"/>
              <a:gd name="connsiteY12" fmla="*/ 56648 h 252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32649" h="2526221">
                <a:moveTo>
                  <a:pt x="327220" y="0"/>
                </a:moveTo>
                <a:lnTo>
                  <a:pt x="3746109" y="0"/>
                </a:lnTo>
                <a:lnTo>
                  <a:pt x="3749094" y="5803"/>
                </a:lnTo>
                <a:cubicBezTo>
                  <a:pt x="3869026" y="269299"/>
                  <a:pt x="3932649" y="574382"/>
                  <a:pt x="3932649" y="899994"/>
                </a:cubicBezTo>
                <a:cubicBezTo>
                  <a:pt x="3932649" y="1107850"/>
                  <a:pt x="3869608" y="1274671"/>
                  <a:pt x="3728337" y="1440938"/>
                </a:cubicBezTo>
                <a:cubicBezTo>
                  <a:pt x="3580568" y="1614862"/>
                  <a:pt x="3358533" y="1775054"/>
                  <a:pt x="3123419" y="1944636"/>
                </a:cubicBezTo>
                <a:cubicBezTo>
                  <a:pt x="3080041" y="1975886"/>
                  <a:pt x="3035229" y="2008241"/>
                  <a:pt x="2990418" y="2040989"/>
                </a:cubicBezTo>
                <a:cubicBezTo>
                  <a:pt x="2589303" y="2334070"/>
                  <a:pt x="2296549" y="2526221"/>
                  <a:pt x="1897546" y="2526221"/>
                </a:cubicBezTo>
                <a:cubicBezTo>
                  <a:pt x="1289588" y="2526221"/>
                  <a:pt x="859023" y="2290352"/>
                  <a:pt x="457909" y="1737492"/>
                </a:cubicBezTo>
                <a:cubicBezTo>
                  <a:pt x="405418" y="1665129"/>
                  <a:pt x="354108" y="1599316"/>
                  <a:pt x="304485" y="1535712"/>
                </a:cubicBezTo>
                <a:cubicBezTo>
                  <a:pt x="98822" y="1271987"/>
                  <a:pt x="0" y="1134838"/>
                  <a:pt x="0" y="899994"/>
                </a:cubicBezTo>
                <a:cubicBezTo>
                  <a:pt x="0" y="666809"/>
                  <a:pt x="61943" y="436462"/>
                  <a:pt x="183974" y="215351"/>
                </a:cubicBezTo>
                <a:cubicBezTo>
                  <a:pt x="213828" y="161276"/>
                  <a:pt x="246888" y="108345"/>
                  <a:pt x="283080" y="56648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Imagen 4" descr="Dell 19 Monitor - E1916HV 1">
            <a:extLst>
              <a:ext uri="{FF2B5EF4-FFF2-40B4-BE49-F238E27FC236}">
                <a16:creationId xmlns:a16="http://schemas.microsoft.com/office/drawing/2014/main" id="{EE671A07-6A33-0C8F-2F64-7F0BCD7D06E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6600" r="93800">
                        <a14:foregroundMark x1="6600" y1="40600" x2="6600" y2="40600"/>
                        <a14:foregroundMark x1="93800" y1="25200" x2="93800" y2="25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23312" y="178479"/>
            <a:ext cx="1684681" cy="1684681"/>
          </a:xfrm>
          <a:prstGeom prst="rect">
            <a:avLst/>
          </a:prstGeom>
          <a:noFill/>
        </p:spPr>
      </p:pic>
      <p:sp>
        <p:nvSpPr>
          <p:cNvPr id="1048" name="Freeform: Shape 1047">
            <a:extLst>
              <a:ext uri="{FF2B5EF4-FFF2-40B4-BE49-F238E27FC236}">
                <a16:creationId xmlns:a16="http://schemas.microsoft.com/office/drawing/2014/main" id="{F5631074-8AE6-4D14-80C0-3068E1D44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6" y="3018886"/>
            <a:ext cx="5253985" cy="3839114"/>
          </a:xfrm>
          <a:custGeom>
            <a:avLst/>
            <a:gdLst>
              <a:gd name="connsiteX0" fmla="*/ 2652764 w 5253985"/>
              <a:gd name="connsiteY0" fmla="*/ 0 h 3839114"/>
              <a:gd name="connsiteX1" fmla="*/ 3746786 w 5253985"/>
              <a:gd name="connsiteY1" fmla="*/ 229373 h 3839114"/>
              <a:gd name="connsiteX2" fmla="*/ 4544690 w 5253985"/>
              <a:gd name="connsiteY2" fmla="*/ 848244 h 3839114"/>
              <a:gd name="connsiteX3" fmla="*/ 5253985 w 5253985"/>
              <a:gd name="connsiteY3" fmla="*/ 3040325 h 3839114"/>
              <a:gd name="connsiteX4" fmla="*/ 5014333 w 5253985"/>
              <a:gd name="connsiteY4" fmla="*/ 3835527 h 3839114"/>
              <a:gd name="connsiteX5" fmla="*/ 5011695 w 5253985"/>
              <a:gd name="connsiteY5" fmla="*/ 3839114 h 3839114"/>
              <a:gd name="connsiteX6" fmla="*/ 0 w 5253985"/>
              <a:gd name="connsiteY6" fmla="*/ 3839114 h 3839114"/>
              <a:gd name="connsiteX7" fmla="*/ 0 w 5253985"/>
              <a:gd name="connsiteY7" fmla="*/ 1152678 h 3839114"/>
              <a:gd name="connsiteX8" fmla="*/ 3216 w 5253985"/>
              <a:gd name="connsiteY8" fmla="*/ 1149041 h 3839114"/>
              <a:gd name="connsiteX9" fmla="*/ 241558 w 5253985"/>
              <a:gd name="connsiteY9" fmla="*/ 924832 h 3839114"/>
              <a:gd name="connsiteX10" fmla="*/ 1375905 w 5253985"/>
              <a:gd name="connsiteY10" fmla="*/ 246814 h 3839114"/>
              <a:gd name="connsiteX11" fmla="*/ 2652764 w 5253985"/>
              <a:gd name="connsiteY11" fmla="*/ 0 h 3839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53985" h="3839114">
                <a:moveTo>
                  <a:pt x="2652764" y="0"/>
                </a:moveTo>
                <a:cubicBezTo>
                  <a:pt x="3052630" y="0"/>
                  <a:pt x="3420654" y="77244"/>
                  <a:pt x="3746786" y="229373"/>
                </a:cubicBezTo>
                <a:cubicBezTo>
                  <a:pt x="4052428" y="372058"/>
                  <a:pt x="4320877" y="580316"/>
                  <a:pt x="4544690" y="848244"/>
                </a:cubicBezTo>
                <a:cubicBezTo>
                  <a:pt x="5002112" y="1396033"/>
                  <a:pt x="5253985" y="2174508"/>
                  <a:pt x="5253985" y="3040325"/>
                </a:cubicBezTo>
                <a:cubicBezTo>
                  <a:pt x="5253985" y="3342582"/>
                  <a:pt x="5179347" y="3592625"/>
                  <a:pt x="5014333" y="3835527"/>
                </a:cubicBezTo>
                <a:lnTo>
                  <a:pt x="5011695" y="3839114"/>
                </a:lnTo>
                <a:lnTo>
                  <a:pt x="0" y="3839114"/>
                </a:lnTo>
                <a:lnTo>
                  <a:pt x="0" y="1152678"/>
                </a:lnTo>
                <a:lnTo>
                  <a:pt x="3216" y="1149041"/>
                </a:lnTo>
                <a:cubicBezTo>
                  <a:pt x="78091" y="1071911"/>
                  <a:pt x="157577" y="997126"/>
                  <a:pt x="241558" y="924832"/>
                </a:cubicBezTo>
                <a:cubicBezTo>
                  <a:pt x="571735" y="640510"/>
                  <a:pt x="963900" y="406025"/>
                  <a:pt x="1375905" y="246814"/>
                </a:cubicBezTo>
                <a:cubicBezTo>
                  <a:pt x="1799001" y="83016"/>
                  <a:pt x="2228753" y="0"/>
                  <a:pt x="2652764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50" name="Freeform: Shape 1049">
            <a:extLst>
              <a:ext uri="{FF2B5EF4-FFF2-40B4-BE49-F238E27FC236}">
                <a16:creationId xmlns:a16="http://schemas.microsoft.com/office/drawing/2014/main" id="{58E7DDC4-E7EF-41AA-BF97-1D1A65273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2896807"/>
            <a:ext cx="5496741" cy="3961193"/>
          </a:xfrm>
          <a:custGeom>
            <a:avLst/>
            <a:gdLst>
              <a:gd name="connsiteX0" fmla="*/ 2687984 w 5496741"/>
              <a:gd name="connsiteY0" fmla="*/ 0 h 3961193"/>
              <a:gd name="connsiteX1" fmla="*/ 3869291 w 5496741"/>
              <a:gd name="connsiteY1" fmla="*/ 241782 h 3961193"/>
              <a:gd name="connsiteX2" fmla="*/ 4730855 w 5496741"/>
              <a:gd name="connsiteY2" fmla="*/ 894134 h 3961193"/>
              <a:gd name="connsiteX3" fmla="*/ 5496741 w 5496741"/>
              <a:gd name="connsiteY3" fmla="*/ 3204808 h 3961193"/>
              <a:gd name="connsiteX4" fmla="*/ 5308405 w 5496741"/>
              <a:gd name="connsiteY4" fmla="*/ 3932698 h 3961193"/>
              <a:gd name="connsiteX5" fmla="*/ 5290213 w 5496741"/>
              <a:gd name="connsiteY5" fmla="*/ 3961193 h 3961193"/>
              <a:gd name="connsiteX6" fmla="*/ 0 w 5496741"/>
              <a:gd name="connsiteY6" fmla="*/ 3961193 h 3961193"/>
              <a:gd name="connsiteX7" fmla="*/ 0 w 5496741"/>
              <a:gd name="connsiteY7" fmla="*/ 1052376 h 3961193"/>
              <a:gd name="connsiteX8" fmla="*/ 84403 w 5496741"/>
              <a:gd name="connsiteY8" fmla="*/ 974866 h 3961193"/>
              <a:gd name="connsiteX9" fmla="*/ 1309253 w 5496741"/>
              <a:gd name="connsiteY9" fmla="*/ 260167 h 3961193"/>
              <a:gd name="connsiteX10" fmla="*/ 2687984 w 5496741"/>
              <a:gd name="connsiteY10" fmla="*/ 0 h 3961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96741" h="3961193">
                <a:moveTo>
                  <a:pt x="2687984" y="0"/>
                </a:moveTo>
                <a:cubicBezTo>
                  <a:pt x="3119754" y="0"/>
                  <a:pt x="3517139" y="81423"/>
                  <a:pt x="3869291" y="241782"/>
                </a:cubicBezTo>
                <a:cubicBezTo>
                  <a:pt x="4199319" y="392186"/>
                  <a:pt x="4489185" y="611711"/>
                  <a:pt x="4730855" y="894134"/>
                </a:cubicBezTo>
                <a:cubicBezTo>
                  <a:pt x="5224771" y="1471559"/>
                  <a:pt x="5496741" y="2292150"/>
                  <a:pt x="5496741" y="3204808"/>
                </a:cubicBezTo>
                <a:cubicBezTo>
                  <a:pt x="5496741" y="3477901"/>
                  <a:pt x="5437529" y="3710558"/>
                  <a:pt x="5308405" y="3932698"/>
                </a:cubicBezTo>
                <a:lnTo>
                  <a:pt x="5290213" y="3961193"/>
                </a:lnTo>
                <a:lnTo>
                  <a:pt x="0" y="3961193"/>
                </a:lnTo>
                <a:lnTo>
                  <a:pt x="0" y="1052376"/>
                </a:lnTo>
                <a:lnTo>
                  <a:pt x="84403" y="974866"/>
                </a:lnTo>
                <a:cubicBezTo>
                  <a:pt x="440924" y="675162"/>
                  <a:pt x="864377" y="427991"/>
                  <a:pt x="1309253" y="260167"/>
                </a:cubicBezTo>
                <a:cubicBezTo>
                  <a:pt x="1766105" y="87507"/>
                  <a:pt x="2230145" y="0"/>
                  <a:pt x="2687984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52" name="Freeform: Shape 1051">
            <a:extLst>
              <a:ext uri="{FF2B5EF4-FFF2-40B4-BE49-F238E27FC236}">
                <a16:creationId xmlns:a16="http://schemas.microsoft.com/office/drawing/2014/main" id="{D9CC255C-0586-4E56-B44A-BB42BFD8A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2764456"/>
            <a:ext cx="5719379" cy="4093544"/>
          </a:xfrm>
          <a:custGeom>
            <a:avLst/>
            <a:gdLst>
              <a:gd name="connsiteX0" fmla="*/ 2598837 w 5719379"/>
              <a:gd name="connsiteY0" fmla="*/ 0 h 4093544"/>
              <a:gd name="connsiteX1" fmla="*/ 3911275 w 5719379"/>
              <a:gd name="connsiteY1" fmla="*/ 254318 h 4093544"/>
              <a:gd name="connsiteX2" fmla="*/ 4868477 w 5719379"/>
              <a:gd name="connsiteY2" fmla="*/ 940493 h 4093544"/>
              <a:gd name="connsiteX3" fmla="*/ 5719379 w 5719379"/>
              <a:gd name="connsiteY3" fmla="*/ 3370969 h 4093544"/>
              <a:gd name="connsiteX4" fmla="*/ 5575448 w 5719379"/>
              <a:gd name="connsiteY4" fmla="*/ 4018702 h 4093544"/>
              <a:gd name="connsiteX5" fmla="*/ 5533988 w 5719379"/>
              <a:gd name="connsiteY5" fmla="*/ 4093544 h 4093544"/>
              <a:gd name="connsiteX6" fmla="*/ 0 w 5719379"/>
              <a:gd name="connsiteY6" fmla="*/ 4093544 h 4093544"/>
              <a:gd name="connsiteX7" fmla="*/ 0 w 5719379"/>
              <a:gd name="connsiteY7" fmla="*/ 811758 h 4093544"/>
              <a:gd name="connsiteX8" fmla="*/ 16471 w 5719379"/>
              <a:gd name="connsiteY8" fmla="*/ 799779 h 4093544"/>
              <a:gd name="connsiteX9" fmla="*/ 1067060 w 5719379"/>
              <a:gd name="connsiteY9" fmla="*/ 273655 h 4093544"/>
              <a:gd name="connsiteX10" fmla="*/ 2598837 w 5719379"/>
              <a:gd name="connsiteY10" fmla="*/ 0 h 4093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19379" h="4093544">
                <a:moveTo>
                  <a:pt x="2598837" y="0"/>
                </a:moveTo>
                <a:cubicBezTo>
                  <a:pt x="3078535" y="0"/>
                  <a:pt x="3520032" y="85645"/>
                  <a:pt x="3911275" y="254318"/>
                </a:cubicBezTo>
                <a:cubicBezTo>
                  <a:pt x="4277938" y="412520"/>
                  <a:pt x="4599980" y="643426"/>
                  <a:pt x="4868477" y="940493"/>
                </a:cubicBezTo>
                <a:cubicBezTo>
                  <a:pt x="5417220" y="1547855"/>
                  <a:pt x="5719379" y="2410992"/>
                  <a:pt x="5719379" y="3370969"/>
                </a:cubicBezTo>
                <a:cubicBezTo>
                  <a:pt x="5719379" y="3610346"/>
                  <a:pt x="5673695" y="3820187"/>
                  <a:pt x="5575448" y="4018702"/>
                </a:cubicBezTo>
                <a:lnTo>
                  <a:pt x="5533988" y="4093544"/>
                </a:lnTo>
                <a:lnTo>
                  <a:pt x="0" y="4093544"/>
                </a:lnTo>
                <a:lnTo>
                  <a:pt x="0" y="811758"/>
                </a:lnTo>
                <a:lnTo>
                  <a:pt x="16471" y="799779"/>
                </a:lnTo>
                <a:cubicBezTo>
                  <a:pt x="339059" y="585391"/>
                  <a:pt x="696365" y="406049"/>
                  <a:pt x="1067060" y="273655"/>
                </a:cubicBezTo>
                <a:cubicBezTo>
                  <a:pt x="1574625" y="92045"/>
                  <a:pt x="2090175" y="0"/>
                  <a:pt x="2598837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n 3" descr="Notebook HP ProBook 450 G6">
            <a:extLst>
              <a:ext uri="{FF2B5EF4-FFF2-40B4-BE49-F238E27FC236}">
                <a16:creationId xmlns:a16="http://schemas.microsoft.com/office/drawing/2014/main" id="{A98B819F-1798-24E0-FB5D-ED3F795F68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7275" y="3947255"/>
            <a:ext cx="3135085" cy="2351314"/>
          </a:xfrm>
          <a:prstGeom prst="rect">
            <a:avLst/>
          </a:prstGeom>
          <a:noFill/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DC50B904-0FB6-D5D8-3F50-965DE44C83CF}"/>
              </a:ext>
            </a:extLst>
          </p:cNvPr>
          <p:cNvSpPr txBox="1">
            <a:spLocks/>
          </p:cNvSpPr>
          <p:nvPr/>
        </p:nvSpPr>
        <p:spPr>
          <a:xfrm>
            <a:off x="6096000" y="1812217"/>
            <a:ext cx="5624118" cy="1383369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dirty="0"/>
              <a:t>HP ProBook 450 G6 (900€)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b="0" dirty="0"/>
              <a:t>Dell 19 Monitor - E1916HV (60€)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Huella de carbono</a:t>
            </a:r>
            <a:r>
              <a:rPr lang="es-ES" sz="1800" b="0" dirty="0"/>
              <a:t>: Sobre 700 kg CO</a:t>
            </a:r>
            <a:r>
              <a:rPr lang="es-ES" sz="1800" b="0" baseline="-25000" dirty="0"/>
              <a:t>2</a:t>
            </a:r>
            <a:r>
              <a:rPr lang="es-ES" sz="1800" b="0" dirty="0"/>
              <a:t>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Consumo medio</a:t>
            </a:r>
            <a:r>
              <a:rPr lang="es-ES" sz="1800" b="0" dirty="0"/>
              <a:t>: 58,22 kWh (~4,37€)</a:t>
            </a:r>
            <a:endParaRPr lang="es-ES" sz="1400" b="0" dirty="0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000087A0-5865-4B57-5213-E4A848C7C71D}"/>
              </a:ext>
            </a:extLst>
          </p:cNvPr>
          <p:cNvCxnSpPr>
            <a:cxnSpLocks/>
          </p:cNvCxnSpPr>
          <p:nvPr/>
        </p:nvCxnSpPr>
        <p:spPr>
          <a:xfrm>
            <a:off x="6167145" y="3811602"/>
            <a:ext cx="5552973" cy="0"/>
          </a:xfrm>
          <a:prstGeom prst="line">
            <a:avLst/>
          </a:prstGeom>
          <a:ln w="381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ítulo 1">
            <a:extLst>
              <a:ext uri="{FF2B5EF4-FFF2-40B4-BE49-F238E27FC236}">
                <a16:creationId xmlns:a16="http://schemas.microsoft.com/office/drawing/2014/main" id="{8FE89215-93E5-0D22-6AD5-931659E5962E}"/>
              </a:ext>
            </a:extLst>
          </p:cNvPr>
          <p:cNvSpPr txBox="1">
            <a:spLocks/>
          </p:cNvSpPr>
          <p:nvPr/>
        </p:nvSpPr>
        <p:spPr>
          <a:xfrm>
            <a:off x="9711891" y="3083919"/>
            <a:ext cx="1634492" cy="727683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X 300</a:t>
            </a:r>
            <a:endParaRPr lang="es-ES" sz="2800" dirty="0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1551D0D-1474-C7E7-C25D-13DD45F7A774}"/>
              </a:ext>
            </a:extLst>
          </p:cNvPr>
          <p:cNvSpPr txBox="1">
            <a:spLocks/>
          </p:cNvSpPr>
          <p:nvPr/>
        </p:nvSpPr>
        <p:spPr>
          <a:xfrm>
            <a:off x="6096000" y="4050133"/>
            <a:ext cx="5719378" cy="1383369"/>
          </a:xfrm>
          <a:prstGeom prst="rect">
            <a:avLst/>
          </a:prstGeom>
        </p:spPr>
        <p:txBody>
          <a:bodyPr vert="horz" lIns="109728" tIns="109728" rIns="109728" bIns="91440" rtlCol="0" anchor="t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Huella de carbono TOTAL</a:t>
            </a:r>
            <a:r>
              <a:rPr lang="es-ES" sz="1800" b="0" dirty="0"/>
              <a:t>: Sobre 210 Toneladas CO</a:t>
            </a:r>
            <a:r>
              <a:rPr lang="es-ES" sz="1800" b="0" baseline="-25000" dirty="0"/>
              <a:t>2</a:t>
            </a:r>
            <a:r>
              <a:rPr lang="es-ES" sz="1800" b="0" dirty="0"/>
              <a:t>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/>
              <a:t>Consumo medio TOTAL</a:t>
            </a:r>
            <a:r>
              <a:rPr lang="es-ES" sz="1800" b="0" dirty="0"/>
              <a:t>: 17.466 kWh (~1311,87€)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BC65BE5-346D-6FAB-0D1C-328652945328}"/>
              </a:ext>
            </a:extLst>
          </p:cNvPr>
          <p:cNvSpPr txBox="1">
            <a:spLocks/>
          </p:cNvSpPr>
          <p:nvPr/>
        </p:nvSpPr>
        <p:spPr>
          <a:xfrm>
            <a:off x="6167144" y="5605769"/>
            <a:ext cx="5648233" cy="727683"/>
          </a:xfrm>
          <a:prstGeom prst="rect">
            <a:avLst/>
          </a:prstGeom>
        </p:spPr>
        <p:txBody>
          <a:bodyPr vert="horz" lIns="109728" tIns="109728" rIns="109728" bIns="91440" rtlCol="0" anchor="t">
            <a:normAutofit fontScale="92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PRECIO TOTAL: </a:t>
            </a:r>
            <a:r>
              <a:rPr lang="en-US" sz="2800" b="0" dirty="0"/>
              <a:t>289.311,87€</a:t>
            </a:r>
            <a:endParaRPr lang="es-ES" sz="2800" b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940CF12A-ACBC-05BF-740A-0BE580E54678}"/>
              </a:ext>
            </a:extLst>
          </p:cNvPr>
          <p:cNvSpPr txBox="1">
            <a:spLocks/>
          </p:cNvSpPr>
          <p:nvPr/>
        </p:nvSpPr>
        <p:spPr>
          <a:xfrm>
            <a:off x="7574617" y="5580757"/>
            <a:ext cx="2738027" cy="692801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5400" b="1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ES" sz="2800" b="0" dirty="0"/>
          </a:p>
        </p:txBody>
      </p:sp>
    </p:spTree>
    <p:extLst>
      <p:ext uri="{BB962C8B-B14F-4D97-AF65-F5344CB8AC3E}">
        <p14:creationId xmlns:p14="http://schemas.microsoft.com/office/powerpoint/2010/main" val="2323496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8" name="Rectangle 2080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5C193F8-3BAA-ECEE-4385-3C769E48B8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9" name="Rectangle 2082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6E2533-C6EC-2867-C18E-F17254F1E2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s-ES">
                <a:solidFill>
                  <a:schemeClr val="bg1"/>
                </a:solidFill>
              </a:rPr>
              <a:t>GAMA BAJA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572F92B-3308-6EEC-60A9-F3B347C63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080" y="4631475"/>
            <a:ext cx="5588349" cy="1150200"/>
          </a:xfrm>
        </p:spPr>
        <p:txBody>
          <a:bodyPr>
            <a:normAutofit/>
          </a:bodyPr>
          <a:lstStyle/>
          <a:p>
            <a:r>
              <a:rPr lang="es-ES">
                <a:solidFill>
                  <a:schemeClr val="bg1"/>
                </a:solidFill>
              </a:rPr>
              <a:t>Presupuesto: &lt; 1300€</a:t>
            </a:r>
          </a:p>
        </p:txBody>
      </p:sp>
    </p:spTree>
    <p:extLst>
      <p:ext uri="{BB962C8B-B14F-4D97-AF65-F5344CB8AC3E}">
        <p14:creationId xmlns:p14="http://schemas.microsoft.com/office/powerpoint/2010/main" val="2590445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5440">
            <a:extLst>
              <a:ext uri="{FF2B5EF4-FFF2-40B4-BE49-F238E27FC236}">
                <a16:creationId xmlns:a16="http://schemas.microsoft.com/office/drawing/2014/main" id="{E1E62B87-4EF2-E333-A354-1F1B4475F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859" y="2047062"/>
            <a:ext cx="2650838" cy="166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ThinkPad L13 Gen 4">
            <a:extLst>
              <a:ext uri="{FF2B5EF4-FFF2-40B4-BE49-F238E27FC236}">
                <a16:creationId xmlns:a16="http://schemas.microsoft.com/office/drawing/2014/main" id="{0E569756-D7A9-69F4-8A84-547C4ACA98D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62" t="12351" r="15530" b="14112"/>
          <a:stretch/>
        </p:blipFill>
        <p:spPr bwMode="auto">
          <a:xfrm>
            <a:off x="4830098" y="1873851"/>
            <a:ext cx="2526890" cy="201457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Imagen 3" descr="ASUS Zenbook S 13 OLED (UX5304)">
            <a:extLst>
              <a:ext uri="{FF2B5EF4-FFF2-40B4-BE49-F238E27FC236}">
                <a16:creationId xmlns:a16="http://schemas.microsoft.com/office/drawing/2014/main" id="{AB12D111-443F-0FEA-65F5-19BEA0767ED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0729" b="79954" l="8200" r="92711">
                        <a14:foregroundMark x1="44419" y1="20957" x2="58998" y2="21640"/>
                        <a14:foregroundMark x1="58998" y1="21640" x2="78360" y2="21185"/>
                        <a14:foregroundMark x1="78360" y1="21185" x2="92711" y2="26424"/>
                        <a14:foregroundMark x1="92711" y1="26424" x2="91116" y2="25057"/>
                        <a14:foregroundMark x1="43280" y1="20729" x2="52847" y2="20729"/>
                        <a14:foregroundMark x1="41002" y1="77221" x2="55353" y2="80182"/>
                        <a14:foregroundMark x1="55353" y1="80182" x2="62415" y2="75171"/>
                        <a14:foregroundMark x1="8200" y1="69476" x2="12528" y2="694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34" t="16562" r="4634" b="16308"/>
          <a:stretch/>
        </p:blipFill>
        <p:spPr bwMode="auto">
          <a:xfrm>
            <a:off x="8598308" y="1742263"/>
            <a:ext cx="3116825" cy="227774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E02AD77B-DB27-1E18-4EC7-29D47DE0B29F}"/>
              </a:ext>
            </a:extLst>
          </p:cNvPr>
          <p:cNvSpPr txBox="1">
            <a:spLocks/>
          </p:cNvSpPr>
          <p:nvPr/>
        </p:nvSpPr>
        <p:spPr>
          <a:xfrm>
            <a:off x="957602" y="441701"/>
            <a:ext cx="7060135" cy="6190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GAMA BAJA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7700357-DA82-D13F-9CD5-569A187281C7}"/>
              </a:ext>
            </a:extLst>
          </p:cNvPr>
          <p:cNvSpPr txBox="1">
            <a:spLocks/>
          </p:cNvSpPr>
          <p:nvPr/>
        </p:nvSpPr>
        <p:spPr>
          <a:xfrm>
            <a:off x="476866" y="4088493"/>
            <a:ext cx="311682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0">
                <a:latin typeface="+mn-lt"/>
              </a:rPr>
              <a:t>Dell </a:t>
            </a:r>
            <a:r>
              <a:rPr lang="es-ES" sz="2000" b="0" err="1">
                <a:latin typeface="+mn-lt"/>
              </a:rPr>
              <a:t>Latitude</a:t>
            </a:r>
            <a:r>
              <a:rPr lang="es-ES" sz="2000" b="0">
                <a:latin typeface="+mn-lt"/>
              </a:rPr>
              <a:t> 5440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I5-1335U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16GB RAM DDR4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19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286 kgCO</a:t>
            </a:r>
            <a:r>
              <a:rPr lang="es-ES" sz="1800" b="0" baseline="-25000"/>
              <a:t>2</a:t>
            </a:r>
            <a:r>
              <a:rPr lang="es-ES" sz="1800" b="0"/>
              <a:t>e</a:t>
            </a:r>
          </a:p>
          <a:p>
            <a:pPr algn="ctr"/>
            <a:r>
              <a:rPr lang="es-ES" sz="2000"/>
              <a:t>PRECIO: 931,69€ 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A18C8062-C159-4988-CDF1-49B64BE45D1D}"/>
              </a:ext>
            </a:extLst>
          </p:cNvPr>
          <p:cNvSpPr txBox="1">
            <a:spLocks/>
          </p:cNvSpPr>
          <p:nvPr/>
        </p:nvSpPr>
        <p:spPr>
          <a:xfrm>
            <a:off x="8598308" y="4088493"/>
            <a:ext cx="341179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0"/>
              <a:t>Asus </a:t>
            </a:r>
            <a:r>
              <a:rPr lang="es-ES" sz="2000" b="0" err="1"/>
              <a:t>Zenbook</a:t>
            </a:r>
            <a:r>
              <a:rPr lang="es-ES" sz="2000" b="0"/>
              <a:t> S 13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I7-1355U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16GB RAM DDR5*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14,64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213 kgCO</a:t>
            </a:r>
            <a:r>
              <a:rPr lang="es-ES" sz="1800" b="0" baseline="-25000"/>
              <a:t>2</a:t>
            </a:r>
            <a:r>
              <a:rPr lang="es-ES" sz="1800" b="0"/>
              <a:t>e</a:t>
            </a:r>
          </a:p>
          <a:p>
            <a:pPr algn="ctr"/>
            <a:r>
              <a:rPr lang="es-ES" sz="2000"/>
              <a:t>PRECIO: 1299€ 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A720273-B2BE-B6BF-F5D5-1F5BE3BF3E71}"/>
              </a:ext>
            </a:extLst>
          </p:cNvPr>
          <p:cNvSpPr txBox="1">
            <a:spLocks/>
          </p:cNvSpPr>
          <p:nvPr/>
        </p:nvSpPr>
        <p:spPr>
          <a:xfrm>
            <a:off x="4390102" y="4088493"/>
            <a:ext cx="341179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0" dirty="0"/>
              <a:t>Lenovo </a:t>
            </a:r>
            <a:r>
              <a:rPr lang="es-ES" sz="2000" b="0" dirty="0" err="1"/>
              <a:t>ThinkPad</a:t>
            </a:r>
            <a:r>
              <a:rPr lang="es-ES" sz="2000" b="0" dirty="0"/>
              <a:t> L13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I5-1335U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16GB RAM DDR5*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14,64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290 kgCO</a:t>
            </a:r>
            <a:r>
              <a:rPr lang="es-ES" sz="1800" b="0" baseline="-25000"/>
              <a:t>2</a:t>
            </a:r>
            <a:r>
              <a:rPr lang="es-ES" sz="1800" b="0" dirty="0"/>
              <a:t>e</a:t>
            </a:r>
          </a:p>
          <a:p>
            <a:pPr algn="ctr"/>
            <a:r>
              <a:rPr lang="es-ES" sz="2000" dirty="0"/>
              <a:t>PRECIO: 995,15€ </a:t>
            </a:r>
          </a:p>
          <a:p>
            <a:pPr algn="ctr"/>
            <a:endParaRPr lang="es-ES" sz="2000" b="0" dirty="0"/>
          </a:p>
        </p:txBody>
      </p:sp>
      <p:pic>
        <p:nvPicPr>
          <p:cNvPr id="13" name="Imagen 12" descr="Un dibujo animado con letras&#10;&#10;Descripción generada automáticamente con confianza baja">
            <a:extLst>
              <a:ext uri="{FF2B5EF4-FFF2-40B4-BE49-F238E27FC236}">
                <a16:creationId xmlns:a16="http://schemas.microsoft.com/office/drawing/2014/main" id="{06DA2431-B304-E36D-8B8C-2DE74E947D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235" y="478869"/>
            <a:ext cx="1027940" cy="624502"/>
          </a:xfrm>
          <a:prstGeom prst="rect">
            <a:avLst/>
          </a:prstGeom>
        </p:spPr>
      </p:pic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916A98F9-4CF7-A8A1-CE0C-6AECA137F08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095" y="441701"/>
            <a:ext cx="685038" cy="70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915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B5B91B-4F73-12CD-415D-0FA762EEE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7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D5FFF38-ADC9-2619-5783-A851EEC0E1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18" r="-1" b="8290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7" name="Freeform: Shape 3080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086" y="1519577"/>
            <a:ext cx="4875255" cy="434402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88" name="Freeform: Shape 3082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06005" y="1664838"/>
            <a:ext cx="4581293" cy="405909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85" name="Freeform: Shape 3084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747085" y="1272209"/>
            <a:ext cx="5147826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B1DA6E8-532A-0431-274E-D14C1807BC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4275" y="2247663"/>
            <a:ext cx="3691581" cy="2186393"/>
          </a:xfrm>
        </p:spPr>
        <p:txBody>
          <a:bodyPr anchor="b">
            <a:normAutofit/>
          </a:bodyPr>
          <a:lstStyle/>
          <a:p>
            <a:pPr algn="ctr"/>
            <a:r>
              <a:rPr lang="es-ES" sz="4000">
                <a:solidFill>
                  <a:schemeClr val="bg1"/>
                </a:solidFill>
              </a:rPr>
              <a:t>GAMA MEDIA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7FE698-EA34-92B4-CA60-33BFC39E1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1212" y="4434056"/>
            <a:ext cx="3247403" cy="678633"/>
          </a:xfrm>
        </p:spPr>
        <p:txBody>
          <a:bodyPr anchor="t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s-ES" sz="1400">
                <a:solidFill>
                  <a:schemeClr val="bg1"/>
                </a:solidFill>
              </a:rPr>
              <a:t>Presupuesto: 1500€ - 1878€</a:t>
            </a:r>
          </a:p>
        </p:txBody>
      </p:sp>
    </p:spTree>
    <p:extLst>
      <p:ext uri="{BB962C8B-B14F-4D97-AF65-F5344CB8AC3E}">
        <p14:creationId xmlns:p14="http://schemas.microsoft.com/office/powerpoint/2010/main" val="220029455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9609D4-0D30-CE20-1A13-306637D9F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4345B2F6-B0C8-AE07-C971-E17F939CA5CC}"/>
              </a:ext>
            </a:extLst>
          </p:cNvPr>
          <p:cNvSpPr txBox="1">
            <a:spLocks/>
          </p:cNvSpPr>
          <p:nvPr/>
        </p:nvSpPr>
        <p:spPr>
          <a:xfrm>
            <a:off x="957602" y="441701"/>
            <a:ext cx="7060135" cy="6190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GAMA MEDIA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C6FA360-B607-A18E-A778-49DD90DBE885}"/>
              </a:ext>
            </a:extLst>
          </p:cNvPr>
          <p:cNvSpPr txBox="1">
            <a:spLocks/>
          </p:cNvSpPr>
          <p:nvPr/>
        </p:nvSpPr>
        <p:spPr>
          <a:xfrm>
            <a:off x="476866" y="4088493"/>
            <a:ext cx="311682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0"/>
              <a:t>HP Pavilion Plus 16-ab0004ns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i7-13700H 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16 GB LPDDR5x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15.53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360 kgCO</a:t>
            </a:r>
            <a:r>
              <a:rPr lang="es-ES" sz="1800" b="0" baseline="-25000"/>
              <a:t>2</a:t>
            </a:r>
            <a:r>
              <a:rPr lang="es-ES" sz="1800" b="0"/>
              <a:t>e</a:t>
            </a:r>
          </a:p>
          <a:p>
            <a:pPr algn="ctr"/>
            <a:r>
              <a:rPr lang="es-ES" sz="2000"/>
              <a:t>PRECIO: 1.500,00€ 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4E39A1B-D623-0082-1B79-CF149BC16344}"/>
              </a:ext>
            </a:extLst>
          </p:cNvPr>
          <p:cNvSpPr txBox="1">
            <a:spLocks/>
          </p:cNvSpPr>
          <p:nvPr/>
        </p:nvSpPr>
        <p:spPr>
          <a:xfrm>
            <a:off x="8598308" y="4088493"/>
            <a:ext cx="341179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0"/>
              <a:t>DELL </a:t>
            </a:r>
            <a:r>
              <a:rPr lang="es-ES" sz="2000" b="0" err="1"/>
              <a:t>Precision</a:t>
            </a:r>
            <a:r>
              <a:rPr lang="es-ES" sz="2000" b="0"/>
              <a:t>     3580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i7-1360P 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16GB RAM DDR5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17,9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/>
              <a:t>327 kgCO</a:t>
            </a:r>
            <a:r>
              <a:rPr lang="es-ES" sz="1800" b="0" baseline="-25000"/>
              <a:t>2</a:t>
            </a:r>
            <a:r>
              <a:rPr lang="es-ES" sz="1800" b="0"/>
              <a:t>e</a:t>
            </a:r>
          </a:p>
          <a:p>
            <a:pPr algn="ctr"/>
            <a:r>
              <a:rPr lang="es-ES" sz="2000"/>
              <a:t>PRECIO: 1554,86€ 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586B751-3BB2-2F27-D457-E83522B310BF}"/>
              </a:ext>
            </a:extLst>
          </p:cNvPr>
          <p:cNvSpPr txBox="1">
            <a:spLocks/>
          </p:cNvSpPr>
          <p:nvPr/>
        </p:nvSpPr>
        <p:spPr>
          <a:xfrm>
            <a:off x="4390102" y="4088493"/>
            <a:ext cx="341179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0" dirty="0"/>
              <a:t>Apple MacBook Air 13 pulgadas (2023)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Apple M2 8 núcleos 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16 GB (unificada)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12,775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171 kgCO</a:t>
            </a:r>
            <a:r>
              <a:rPr lang="es-ES" sz="1800" b="0" baseline="-25000" dirty="0"/>
              <a:t>2</a:t>
            </a:r>
            <a:r>
              <a:rPr lang="es-ES" sz="1800" b="0" dirty="0"/>
              <a:t>e</a:t>
            </a:r>
          </a:p>
          <a:p>
            <a:pPr algn="ctr"/>
            <a:r>
              <a:rPr lang="es-ES" sz="2000" dirty="0"/>
              <a:t>PRECIO: 1.878,00€ </a:t>
            </a:r>
          </a:p>
          <a:p>
            <a:pPr algn="ctr"/>
            <a:endParaRPr lang="es-ES" sz="2000" b="0" dirty="0"/>
          </a:p>
        </p:txBody>
      </p:sp>
      <p:pic>
        <p:nvPicPr>
          <p:cNvPr id="9" name="Imagen 8" descr="Laptop encendida junto a una computadora&#10;&#10;Descripción generada automáticamente">
            <a:extLst>
              <a:ext uri="{FF2B5EF4-FFF2-40B4-BE49-F238E27FC236}">
                <a16:creationId xmlns:a16="http://schemas.microsoft.com/office/drawing/2014/main" id="{38DDF91E-879A-0F5C-AA98-56470694FA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25" b="99639" l="6746" r="92725">
                        <a14:foregroundMark x1="21164" y1="11372" x2="23148" y2="37545"/>
                        <a14:foregroundMark x1="23148" y1="37545" x2="45899" y2="55776"/>
                        <a14:foregroundMark x1="45899" y1="55776" x2="79365" y2="65884"/>
                        <a14:foregroundMark x1="79365" y1="65884" x2="80820" y2="13899"/>
                        <a14:foregroundMark x1="80820" y1="13899" x2="30688" y2="1625"/>
                        <a14:foregroundMark x1="30688" y1="1625" x2="19577" y2="13899"/>
                        <a14:foregroundMark x1="21164" y1="64260" x2="11376" y2="93502"/>
                        <a14:foregroundMark x1="11376" y1="93502" x2="35847" y2="96570"/>
                        <a14:foregroundMark x1="35847" y1="96570" x2="70238" y2="94043"/>
                        <a14:foregroundMark x1="70238" y1="94043" x2="86111" y2="79242"/>
                        <a14:foregroundMark x1="86111" y1="79242" x2="70767" y2="62816"/>
                        <a14:foregroundMark x1="70767" y1="62816" x2="35185" y2="67509"/>
                        <a14:foregroundMark x1="35185" y1="67509" x2="50000" y2="80686"/>
                        <a14:foregroundMark x1="50000" y1="80686" x2="63492" y2="78700"/>
                        <a14:foregroundMark x1="81349" y1="64621" x2="87302" y2="87726"/>
                        <a14:foregroundMark x1="87302" y1="87726" x2="75926" y2="94585"/>
                        <a14:foregroundMark x1="90079" y1="94585" x2="80952" y2="92419"/>
                        <a14:foregroundMark x1="75397" y1="87184" x2="34921" y2="72563"/>
                        <a14:foregroundMark x1="34921" y1="72563" x2="19577" y2="79783"/>
                        <a14:foregroundMark x1="19577" y1="79783" x2="34788" y2="97292"/>
                        <a14:foregroundMark x1="34788" y1="97292" x2="78175" y2="94404"/>
                        <a14:foregroundMark x1="78175" y1="94404" x2="40476" y2="88809"/>
                        <a14:foregroundMark x1="40476" y1="88809" x2="64153" y2="80505"/>
                        <a14:foregroundMark x1="64153" y1="80505" x2="40476" y2="70578"/>
                        <a14:foregroundMark x1="40476" y1="70578" x2="22884" y2="86282"/>
                        <a14:foregroundMark x1="22884" y1="86282" x2="30026" y2="85199"/>
                        <a14:foregroundMark x1="72884" y1="66426" x2="77910" y2="83935"/>
                        <a14:foregroundMark x1="63095" y1="68953" x2="69444" y2="83032"/>
                        <a14:foregroundMark x1="73545" y1="77437" x2="74735" y2="85921"/>
                        <a14:foregroundMark x1="48810" y1="84657" x2="34392" y2="76534"/>
                        <a14:foregroundMark x1="40344" y1="84296" x2="33466" y2="82491"/>
                        <a14:foregroundMark x1="57143" y1="70578" x2="59656" y2="70578"/>
                        <a14:foregroundMark x1="17063" y1="70217" x2="10582" y2="93502"/>
                        <a14:foregroundMark x1="10582" y1="93502" x2="14021" y2="98375"/>
                        <a14:foregroundMark x1="14683" y1="72383" x2="9921" y2="99278"/>
                        <a14:foregroundMark x1="13624" y1="76173" x2="8730" y2="98014"/>
                        <a14:foregroundMark x1="85714" y1="69675" x2="91270" y2="99639"/>
                        <a14:foregroundMark x1="90741" y1="88989" x2="92857" y2="99639"/>
                        <a14:foregroundMark x1="9656" y1="91155" x2="6746" y2="99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23" y="1617299"/>
            <a:ext cx="3140710" cy="2304415"/>
          </a:xfrm>
          <a:prstGeom prst="rect">
            <a:avLst/>
          </a:prstGeom>
        </p:spPr>
      </p:pic>
      <p:pic>
        <p:nvPicPr>
          <p:cNvPr id="10" name="Imagen 9" descr="Teclado y ratón de computadora&#10;&#10;Descripción generada automáticamente">
            <a:extLst>
              <a:ext uri="{FF2B5EF4-FFF2-40B4-BE49-F238E27FC236}">
                <a16:creationId xmlns:a16="http://schemas.microsoft.com/office/drawing/2014/main" id="{FA1C8407-9CA6-7F57-DE35-6513658CC67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389" b="93260" l="9988" r="89892">
                        <a14:foregroundMark x1="18532" y1="6583" x2="45367" y2="11285"/>
                        <a14:foregroundMark x1="45367" y1="11285" x2="82671" y2="8777"/>
                        <a14:foregroundMark x1="22744" y1="41536" x2="22623" y2="63166"/>
                        <a14:foregroundMark x1="22623" y1="63166" x2="35740" y2="85266"/>
                        <a14:foregroundMark x1="35740" y1="85266" x2="73045" y2="86677"/>
                        <a14:foregroundMark x1="73045" y1="86677" x2="78099" y2="67555"/>
                        <a14:foregroundMark x1="78700" y1="86364" x2="29122" y2="91066"/>
                        <a14:foregroundMark x1="14801" y1="4859" x2="32732" y2="4859"/>
                        <a14:foregroundMark x1="32732" y1="4859" x2="68111" y2="3762"/>
                        <a14:foregroundMark x1="68111" y1="3762" x2="83394" y2="4859"/>
                        <a14:foregroundMark x1="83394" y1="4859" x2="85560" y2="4545"/>
                        <a14:foregroundMark x1="22262" y1="90282" x2="47653" y2="93260"/>
                        <a14:foregroundMark x1="47653" y1="93260" x2="79543" y2="910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482" y="1617298"/>
            <a:ext cx="3431415" cy="2304415"/>
          </a:xfrm>
          <a:prstGeom prst="rect">
            <a:avLst/>
          </a:prstGeom>
        </p:spPr>
      </p:pic>
      <p:pic>
        <p:nvPicPr>
          <p:cNvPr id="11" name="Imagen 10" descr="Pantalla de una computadora&#10;&#10;Descripción generada automáticamente">
            <a:extLst>
              <a:ext uri="{FF2B5EF4-FFF2-40B4-BE49-F238E27FC236}">
                <a16:creationId xmlns:a16="http://schemas.microsoft.com/office/drawing/2014/main" id="{AF172B77-CDAC-2578-48F6-6AAA83F73BF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885" y="1617298"/>
            <a:ext cx="3304607" cy="2304415"/>
          </a:xfrm>
          <a:prstGeom prst="rect">
            <a:avLst/>
          </a:prstGeom>
        </p:spPr>
      </p:pic>
      <p:pic>
        <p:nvPicPr>
          <p:cNvPr id="12" name="Imagen 11" descr="Un dibujo animado con letras&#10;&#10;Descripción generada automáticamente con confianza baja">
            <a:extLst>
              <a:ext uri="{FF2B5EF4-FFF2-40B4-BE49-F238E27FC236}">
                <a16:creationId xmlns:a16="http://schemas.microsoft.com/office/drawing/2014/main" id="{C9A8BA21-A773-87ED-4063-55CCE3DDA7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235" y="478869"/>
            <a:ext cx="1027940" cy="624502"/>
          </a:xfrm>
          <a:prstGeom prst="rect">
            <a:avLst/>
          </a:prstGeom>
        </p:spPr>
      </p:pic>
      <p:pic>
        <p:nvPicPr>
          <p:cNvPr id="13" name="Imagen 12" descr="Logotipo&#10;&#10;Descripción generada automáticamente">
            <a:extLst>
              <a:ext uri="{FF2B5EF4-FFF2-40B4-BE49-F238E27FC236}">
                <a16:creationId xmlns:a16="http://schemas.microsoft.com/office/drawing/2014/main" id="{59F34E02-C943-BB81-1F3A-C4E31147DD9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095" y="441701"/>
            <a:ext cx="685038" cy="70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6813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DCD1F5-7631-A1AA-757D-1A29083E7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4" name="Rectangle 4113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CD00D1E2-671E-0207-3A11-6772A7EE28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6" name="Rectangle 4115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03062F-67A9-2B3F-DDC1-F77586E40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1346268"/>
            <a:ext cx="5618431" cy="3285207"/>
          </a:xfrm>
        </p:spPr>
        <p:txBody>
          <a:bodyPr>
            <a:normAutofit/>
          </a:bodyPr>
          <a:lstStyle/>
          <a:p>
            <a:r>
              <a:rPr lang="es-ES">
                <a:solidFill>
                  <a:schemeClr val="bg1"/>
                </a:solidFill>
              </a:rPr>
              <a:t>GAMA ALTA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0EED74-92C4-CE6D-2B74-15B606D518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080" y="4631475"/>
            <a:ext cx="5588349" cy="1150200"/>
          </a:xfrm>
        </p:spPr>
        <p:txBody>
          <a:bodyPr>
            <a:normAutofit/>
          </a:bodyPr>
          <a:lstStyle/>
          <a:p>
            <a:r>
              <a:rPr lang="es-ES">
                <a:solidFill>
                  <a:schemeClr val="bg1"/>
                </a:solidFill>
              </a:rPr>
              <a:t>Presupuesto: 2100€ - 2300€</a:t>
            </a:r>
          </a:p>
        </p:txBody>
      </p:sp>
    </p:spTree>
    <p:extLst>
      <p:ext uri="{BB962C8B-B14F-4D97-AF65-F5344CB8AC3E}">
        <p14:creationId xmlns:p14="http://schemas.microsoft.com/office/powerpoint/2010/main" val="143875727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56EB14-5F37-64EE-B89C-8DB85BD4B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341B994-4E88-550E-5585-E86306AB78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1445" r="8855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048" t="12519" r="17749" b="11760"/>
          <a:stretch/>
        </p:blipFill>
        <p:spPr bwMode="auto">
          <a:xfrm>
            <a:off x="4781712" y="1873851"/>
            <a:ext cx="2429268" cy="220162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F674B770-9E5C-FC53-9F84-BBF53E5F3BDB}"/>
              </a:ext>
            </a:extLst>
          </p:cNvPr>
          <p:cNvSpPr txBox="1">
            <a:spLocks/>
          </p:cNvSpPr>
          <p:nvPr/>
        </p:nvSpPr>
        <p:spPr>
          <a:xfrm>
            <a:off x="957602" y="441701"/>
            <a:ext cx="7060135" cy="6190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GAMA ALTA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71AD22F3-FEEA-2BCD-67F9-C0028AC08BEF}"/>
              </a:ext>
            </a:extLst>
          </p:cNvPr>
          <p:cNvSpPr txBox="1">
            <a:spLocks/>
          </p:cNvSpPr>
          <p:nvPr/>
        </p:nvSpPr>
        <p:spPr>
          <a:xfrm>
            <a:off x="476866" y="4088493"/>
            <a:ext cx="311682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dirty="0">
                <a:latin typeface="+mn-lt"/>
              </a:rPr>
              <a:t>Lenovo </a:t>
            </a:r>
            <a:r>
              <a:rPr lang="es-ES" sz="2000" dirty="0" err="1">
                <a:latin typeface="+mn-lt"/>
              </a:rPr>
              <a:t>ThinkPad</a:t>
            </a:r>
            <a:r>
              <a:rPr lang="es-ES" sz="2000" dirty="0">
                <a:latin typeface="+mn-lt"/>
              </a:rPr>
              <a:t> X1 </a:t>
            </a:r>
            <a:r>
              <a:rPr lang="es-ES" sz="2000" dirty="0" err="1">
                <a:latin typeface="+mn-lt"/>
              </a:rPr>
              <a:t>Carbon</a:t>
            </a:r>
            <a:r>
              <a:rPr lang="es-ES" sz="2000" dirty="0">
                <a:latin typeface="+mn-lt"/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ES" sz="1800" b="0" dirty="0"/>
              <a:t>I7-1356U </a:t>
            </a:r>
            <a:r>
              <a:rPr lang="es-ES" sz="1800" b="0" dirty="0" err="1"/>
              <a:t>vPro</a:t>
            </a:r>
            <a:endParaRPr lang="es-ES" sz="1800" b="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32GB RAM DDR5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15,42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461 kgCO</a:t>
            </a:r>
            <a:r>
              <a:rPr lang="es-ES" sz="1800" b="0" baseline="-25000" dirty="0"/>
              <a:t>2</a:t>
            </a:r>
            <a:r>
              <a:rPr lang="es-ES" sz="1800" b="0" dirty="0"/>
              <a:t>e</a:t>
            </a:r>
          </a:p>
          <a:p>
            <a:pPr algn="ctr"/>
            <a:r>
              <a:rPr lang="es-ES" sz="2000" dirty="0"/>
              <a:t>PRECIO: 2414,30 € 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2803F0BB-10A5-9F3A-C1C0-0C7EB780B353}"/>
              </a:ext>
            </a:extLst>
          </p:cNvPr>
          <p:cNvSpPr txBox="1">
            <a:spLocks/>
          </p:cNvSpPr>
          <p:nvPr/>
        </p:nvSpPr>
        <p:spPr>
          <a:xfrm>
            <a:off x="8598308" y="4088493"/>
            <a:ext cx="341179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dirty="0"/>
              <a:t>Dell XPS 15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I7-13700H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32GB RAM DDR5*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24,5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435 kgCO</a:t>
            </a:r>
            <a:r>
              <a:rPr lang="es-ES" sz="1800" b="0" baseline="-25000" dirty="0"/>
              <a:t>2</a:t>
            </a:r>
            <a:r>
              <a:rPr lang="es-ES" sz="1800" b="0" dirty="0"/>
              <a:t>e</a:t>
            </a:r>
          </a:p>
          <a:p>
            <a:pPr algn="ctr"/>
            <a:r>
              <a:rPr lang="es-ES" sz="2000" dirty="0"/>
              <a:t>PRECIO: 2197,97€ 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9FE0531-70EA-F224-0552-D32BBDB59709}"/>
              </a:ext>
            </a:extLst>
          </p:cNvPr>
          <p:cNvSpPr txBox="1">
            <a:spLocks/>
          </p:cNvSpPr>
          <p:nvPr/>
        </p:nvSpPr>
        <p:spPr>
          <a:xfrm>
            <a:off x="4390102" y="4088493"/>
            <a:ext cx="3411795" cy="2442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32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dirty="0"/>
              <a:t>Apple MacBook Pro 14 pulgadas (2023)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Chip M3 Apple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16GB RAM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17,52 kWh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ES" sz="1800" b="0" dirty="0"/>
              <a:t>202 kgCO</a:t>
            </a:r>
            <a:r>
              <a:rPr lang="es-ES" sz="1800" b="0" baseline="-25000" dirty="0"/>
              <a:t>2</a:t>
            </a:r>
            <a:r>
              <a:rPr lang="es-ES" sz="1800" b="0" dirty="0"/>
              <a:t>e</a:t>
            </a:r>
          </a:p>
          <a:p>
            <a:pPr algn="ctr"/>
            <a:r>
              <a:rPr lang="es-ES" sz="2000" dirty="0"/>
              <a:t>PRECIO: 2489€ </a:t>
            </a:r>
          </a:p>
          <a:p>
            <a:pPr algn="ctr"/>
            <a:endParaRPr lang="es-ES" sz="2000" b="0" dirty="0"/>
          </a:p>
        </p:txBody>
      </p:sp>
      <p:pic>
        <p:nvPicPr>
          <p:cNvPr id="13" name="Imagen 12" descr="Un dibujo animado con letras&#10;&#10;Descripción generada automáticamente con confianza baja">
            <a:extLst>
              <a:ext uri="{FF2B5EF4-FFF2-40B4-BE49-F238E27FC236}">
                <a16:creationId xmlns:a16="http://schemas.microsoft.com/office/drawing/2014/main" id="{B4D9FC4D-F4F5-6F3A-224C-9B7F0D6DA9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235" y="478869"/>
            <a:ext cx="1027940" cy="624502"/>
          </a:xfrm>
          <a:prstGeom prst="rect">
            <a:avLst/>
          </a:prstGeom>
        </p:spPr>
      </p:pic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DD8231A3-40A1-CB5F-50A4-70F22B823D3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095" y="441701"/>
            <a:ext cx="685038" cy="70147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C2F1180-CB03-4CB6-E4DA-26AB0C37E9C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8" t="1734" r="3187" b="2762"/>
          <a:stretch/>
        </p:blipFill>
        <p:spPr bwMode="auto">
          <a:xfrm>
            <a:off x="711872" y="1873851"/>
            <a:ext cx="2628576" cy="2146157"/>
          </a:xfrm>
          <a:prstGeom prst="rect">
            <a:avLst/>
          </a:prstGeom>
          <a:noFill/>
        </p:spPr>
      </p:pic>
      <p:pic>
        <p:nvPicPr>
          <p:cNvPr id="11" name="Imagen 10" descr="XPS 15 9530">
            <a:extLst>
              <a:ext uri="{FF2B5EF4-FFF2-40B4-BE49-F238E27FC236}">
                <a16:creationId xmlns:a16="http://schemas.microsoft.com/office/drawing/2014/main" id="{3246E466-F0D5-01D1-780C-7D686B6474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1550" y="1873851"/>
            <a:ext cx="2905309" cy="2254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8677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05ea74a3-92c5-4c31-978a-925c3c799cd0}" enabled="0" method="" siteId="{05ea74a3-92c5-4c31-978a-925c3c799cd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467</Words>
  <Application>Microsoft Office PowerPoint</Application>
  <PresentationFormat>Panorámica</PresentationFormat>
  <Paragraphs>148</Paragraphs>
  <Slides>15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Meiryo</vt:lpstr>
      <vt:lpstr>Arial</vt:lpstr>
      <vt:lpstr>Calibri</vt:lpstr>
      <vt:lpstr>Corbel</vt:lpstr>
      <vt:lpstr>Wingdings</vt:lpstr>
      <vt:lpstr>SketchLinesVTI</vt:lpstr>
      <vt:lpstr>Informática verde</vt:lpstr>
      <vt:lpstr>Contenido</vt:lpstr>
      <vt:lpstr>Equipo previo</vt:lpstr>
      <vt:lpstr>GAMA BAJA</vt:lpstr>
      <vt:lpstr>Presentación de PowerPoint</vt:lpstr>
      <vt:lpstr>GAMA MEDIA</vt:lpstr>
      <vt:lpstr>Presentación de PowerPoint</vt:lpstr>
      <vt:lpstr>GAMA ALTA</vt:lpstr>
      <vt:lpstr>Presentación de PowerPoint</vt:lpstr>
      <vt:lpstr>Presentación de PowerPoint</vt:lpstr>
      <vt:lpstr>Configuración elegida</vt:lpstr>
      <vt:lpstr>Presentación de PowerPoint</vt:lpstr>
      <vt:lpstr>Presentación de PowerPoint</vt:lpstr>
      <vt:lpstr>Conclusión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Eduardo Blanco Bielsa</dc:creator>
  <cp:lastModifiedBy>Eduardo Blanco Bielsa</cp:lastModifiedBy>
  <cp:revision>2</cp:revision>
  <dcterms:created xsi:type="dcterms:W3CDTF">2024-02-11T11:04:19Z</dcterms:created>
  <dcterms:modified xsi:type="dcterms:W3CDTF">2024-02-11T12:31:30Z</dcterms:modified>
</cp:coreProperties>
</file>

<file path=docProps/thumbnail.jpeg>
</file>